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59" r:id="rId4"/>
    <p:sldId id="269" r:id="rId5"/>
    <p:sldId id="266" r:id="rId6"/>
    <p:sldId id="257" r:id="rId7"/>
    <p:sldId id="260" r:id="rId8"/>
    <p:sldId id="261" r:id="rId9"/>
    <p:sldId id="262" r:id="rId10"/>
    <p:sldId id="270" r:id="rId11"/>
    <p:sldId id="263" r:id="rId12"/>
    <p:sldId id="268" r:id="rId13"/>
    <p:sldId id="265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5" autoAdjust="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A30A05-5E12-42FE-8D45-513414A2874A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09F53DE-E0CF-4363-B22C-4FFFE8DE2D54}">
      <dgm:prSet phldrT="[Text]"/>
      <dgm:spPr/>
      <dgm:t>
        <a:bodyPr/>
        <a:lstStyle/>
        <a:p>
          <a:r>
            <a:rPr lang="en-US" b="1" dirty="0">
              <a:latin typeface="Cambria"/>
              <a:cs typeface="Cambria"/>
            </a:rPr>
            <a:t>Departmental Committee</a:t>
          </a:r>
        </a:p>
      </dgm:t>
    </dgm:pt>
    <dgm:pt modelId="{D826C07B-6172-4182-BD7A-DFD8F3963646}" type="parTrans" cxnId="{654F293B-F163-4FF4-9E9E-A32CB8688157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7DC8A6A6-D4C2-4461-AE6A-31E76012B7A4}" type="sibTrans" cxnId="{654F293B-F163-4FF4-9E9E-A32CB8688157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D4B5DBA7-AF74-45E3-B92C-D052EEDECBFB}">
      <dgm:prSet phldrT="[Text]"/>
      <dgm:spPr/>
      <dgm:t>
        <a:bodyPr/>
        <a:lstStyle/>
        <a:p>
          <a:r>
            <a:rPr lang="en-US" b="1" dirty="0">
              <a:latin typeface="Cambria"/>
              <a:cs typeface="Cambria"/>
            </a:rPr>
            <a:t>College Committee(s)</a:t>
          </a:r>
        </a:p>
      </dgm:t>
    </dgm:pt>
    <dgm:pt modelId="{427A1EA5-51D2-43BA-A4AB-EFF7E46AF857}" type="parTrans" cxnId="{D1BD3A8B-D9A1-4862-99D5-1702AFB47B91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249BE7B0-4552-42EC-A0C3-DA38009FBDAB}" type="sibTrans" cxnId="{D1BD3A8B-D9A1-4862-99D5-1702AFB47B91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E76C9623-5075-49FD-BB05-779F70BCBF6D}">
      <dgm:prSet phldrT="[Text]"/>
      <dgm:spPr/>
      <dgm:t>
        <a:bodyPr/>
        <a:lstStyle/>
        <a:p>
          <a:r>
            <a:rPr lang="en-US" b="1" dirty="0">
              <a:latin typeface="Cambria"/>
              <a:cs typeface="Cambria"/>
            </a:rPr>
            <a:t>CCPI (CGE, CIE, WID, </a:t>
          </a:r>
          <a:r>
            <a:rPr lang="en-US" b="1" dirty="0">
              <a:solidFill>
                <a:srgbClr val="FFFF00"/>
              </a:solidFill>
              <a:latin typeface="Cambria"/>
              <a:cs typeface="Cambria"/>
            </a:rPr>
            <a:t>NOT</a:t>
          </a:r>
          <a:r>
            <a:rPr lang="en-US" b="1" dirty="0">
              <a:latin typeface="Cambria"/>
              <a:cs typeface="Cambria"/>
            </a:rPr>
            <a:t> GRADUATE)</a:t>
          </a:r>
        </a:p>
      </dgm:t>
    </dgm:pt>
    <dgm:pt modelId="{E4DB5261-3F9E-48D0-9ECD-BC4CFC9F5EC7}" type="parTrans" cxnId="{C44368D0-66F5-4F2B-BD83-5FF9412BFE7A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C5DB41BD-424C-4B71-BB3D-5AA81F571D4C}" type="sibTrans" cxnId="{C44368D0-66F5-4F2B-BD83-5FF9412BFE7A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F6FF00B2-0D18-44F8-A0AD-4CE4B60C547D}">
      <dgm:prSet phldrT="[Text]"/>
      <dgm:spPr/>
      <dgm:t>
        <a:bodyPr/>
        <a:lstStyle/>
        <a:p>
          <a:r>
            <a:rPr lang="en-US" b="1" dirty="0">
              <a:latin typeface="Cambria"/>
              <a:cs typeface="Cambria"/>
            </a:rPr>
            <a:t>Faculty Senate</a:t>
          </a:r>
        </a:p>
      </dgm:t>
    </dgm:pt>
    <dgm:pt modelId="{70C6D425-FA7C-4440-A22A-9BCAF9426C03}" type="parTrans" cxnId="{92360CA3-D423-4E4D-9C5B-D47B569E7A03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07ED0475-C19B-4A8D-91C7-AABB9015FE35}" type="sibTrans" cxnId="{92360CA3-D423-4E4D-9C5B-D47B569E7A03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39B8D730-C009-4454-BF46-4FBD8CF23648}">
      <dgm:prSet phldrT="[Text]"/>
      <dgm:spPr/>
      <dgm:t>
        <a:bodyPr/>
        <a:lstStyle/>
        <a:p>
          <a:r>
            <a:rPr lang="en-US" b="1" dirty="0">
              <a:latin typeface="Cambria"/>
              <a:cs typeface="Cambria"/>
            </a:rPr>
            <a:t>Provost (IBHE)</a:t>
          </a:r>
        </a:p>
      </dgm:t>
    </dgm:pt>
    <dgm:pt modelId="{3C840E55-ACEA-4DD2-8CDA-C8CF2AB57F4C}" type="parTrans" cxnId="{0342FED5-755D-4D90-9112-223EC7012A88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12336C09-3776-4A80-98F1-E8C70116E610}" type="sibTrans" cxnId="{0342FED5-755D-4D90-9112-223EC7012A88}">
      <dgm:prSet/>
      <dgm:spPr/>
      <dgm:t>
        <a:bodyPr/>
        <a:lstStyle/>
        <a:p>
          <a:endParaRPr lang="en-US" b="1">
            <a:latin typeface="Cambria"/>
            <a:cs typeface="Cambria"/>
          </a:endParaRPr>
        </a:p>
      </dgm:t>
    </dgm:pt>
    <dgm:pt modelId="{2CAA987C-1502-482C-B589-F74392F74682}" type="pres">
      <dgm:prSet presAssocID="{83A30A05-5E12-42FE-8D45-513414A2874A}" presName="outerComposite" presStyleCnt="0">
        <dgm:presLayoutVars>
          <dgm:chMax val="5"/>
          <dgm:dir/>
          <dgm:resizeHandles val="exact"/>
        </dgm:presLayoutVars>
      </dgm:prSet>
      <dgm:spPr/>
    </dgm:pt>
    <dgm:pt modelId="{CE771365-483E-4D2D-AE1A-9950F9CE13E5}" type="pres">
      <dgm:prSet presAssocID="{83A30A05-5E12-42FE-8D45-513414A2874A}" presName="dummyMaxCanvas" presStyleCnt="0">
        <dgm:presLayoutVars/>
      </dgm:prSet>
      <dgm:spPr/>
    </dgm:pt>
    <dgm:pt modelId="{AEA9F239-5AE4-46B9-9D27-A0088902BCC6}" type="pres">
      <dgm:prSet presAssocID="{83A30A05-5E12-42FE-8D45-513414A2874A}" presName="FiveNodes_1" presStyleLbl="node1" presStyleIdx="0" presStyleCnt="5">
        <dgm:presLayoutVars>
          <dgm:bulletEnabled val="1"/>
        </dgm:presLayoutVars>
      </dgm:prSet>
      <dgm:spPr/>
    </dgm:pt>
    <dgm:pt modelId="{25A5EDF9-BED2-4E39-8195-C7A565861C96}" type="pres">
      <dgm:prSet presAssocID="{83A30A05-5E12-42FE-8D45-513414A2874A}" presName="FiveNodes_2" presStyleLbl="node1" presStyleIdx="1" presStyleCnt="5">
        <dgm:presLayoutVars>
          <dgm:bulletEnabled val="1"/>
        </dgm:presLayoutVars>
      </dgm:prSet>
      <dgm:spPr/>
    </dgm:pt>
    <dgm:pt modelId="{4F307050-86F9-43CB-86D0-27A03873EE82}" type="pres">
      <dgm:prSet presAssocID="{83A30A05-5E12-42FE-8D45-513414A2874A}" presName="FiveNodes_3" presStyleLbl="node1" presStyleIdx="2" presStyleCnt="5">
        <dgm:presLayoutVars>
          <dgm:bulletEnabled val="1"/>
        </dgm:presLayoutVars>
      </dgm:prSet>
      <dgm:spPr/>
    </dgm:pt>
    <dgm:pt modelId="{CEE33480-368C-45CA-A137-412F60802492}" type="pres">
      <dgm:prSet presAssocID="{83A30A05-5E12-42FE-8D45-513414A2874A}" presName="FiveNodes_4" presStyleLbl="node1" presStyleIdx="3" presStyleCnt="5">
        <dgm:presLayoutVars>
          <dgm:bulletEnabled val="1"/>
        </dgm:presLayoutVars>
      </dgm:prSet>
      <dgm:spPr/>
    </dgm:pt>
    <dgm:pt modelId="{BC008466-5AAB-4122-86BA-92BA91AA0E44}" type="pres">
      <dgm:prSet presAssocID="{83A30A05-5E12-42FE-8D45-513414A2874A}" presName="FiveNodes_5" presStyleLbl="node1" presStyleIdx="4" presStyleCnt="5">
        <dgm:presLayoutVars>
          <dgm:bulletEnabled val="1"/>
        </dgm:presLayoutVars>
      </dgm:prSet>
      <dgm:spPr/>
    </dgm:pt>
    <dgm:pt modelId="{07816DF3-0E3F-4D07-835A-43DEA74F97D1}" type="pres">
      <dgm:prSet presAssocID="{83A30A05-5E12-42FE-8D45-513414A2874A}" presName="FiveConn_1-2" presStyleLbl="fgAccFollowNode1" presStyleIdx="0" presStyleCnt="4">
        <dgm:presLayoutVars>
          <dgm:bulletEnabled val="1"/>
        </dgm:presLayoutVars>
      </dgm:prSet>
      <dgm:spPr/>
    </dgm:pt>
    <dgm:pt modelId="{41F6F589-D695-4FAE-BB32-EA73B9412AC5}" type="pres">
      <dgm:prSet presAssocID="{83A30A05-5E12-42FE-8D45-513414A2874A}" presName="FiveConn_2-3" presStyleLbl="fgAccFollowNode1" presStyleIdx="1" presStyleCnt="4">
        <dgm:presLayoutVars>
          <dgm:bulletEnabled val="1"/>
        </dgm:presLayoutVars>
      </dgm:prSet>
      <dgm:spPr/>
    </dgm:pt>
    <dgm:pt modelId="{17D3E4F2-2F5E-4DA0-9C61-8EC0D0E38ABD}" type="pres">
      <dgm:prSet presAssocID="{83A30A05-5E12-42FE-8D45-513414A2874A}" presName="FiveConn_3-4" presStyleLbl="fgAccFollowNode1" presStyleIdx="2" presStyleCnt="4">
        <dgm:presLayoutVars>
          <dgm:bulletEnabled val="1"/>
        </dgm:presLayoutVars>
      </dgm:prSet>
      <dgm:spPr/>
    </dgm:pt>
    <dgm:pt modelId="{0A7443AC-677F-47FE-890C-AA4EB1D2628B}" type="pres">
      <dgm:prSet presAssocID="{83A30A05-5E12-42FE-8D45-513414A2874A}" presName="FiveConn_4-5" presStyleLbl="fgAccFollowNode1" presStyleIdx="3" presStyleCnt="4">
        <dgm:presLayoutVars>
          <dgm:bulletEnabled val="1"/>
        </dgm:presLayoutVars>
      </dgm:prSet>
      <dgm:spPr/>
    </dgm:pt>
    <dgm:pt modelId="{EA4B112C-708D-42F6-8AF7-E7ECF438AAA9}" type="pres">
      <dgm:prSet presAssocID="{83A30A05-5E12-42FE-8D45-513414A2874A}" presName="FiveNodes_1_text" presStyleLbl="node1" presStyleIdx="4" presStyleCnt="5">
        <dgm:presLayoutVars>
          <dgm:bulletEnabled val="1"/>
        </dgm:presLayoutVars>
      </dgm:prSet>
      <dgm:spPr/>
    </dgm:pt>
    <dgm:pt modelId="{C1D40033-F67E-42FC-B837-D3F9FC20B3B5}" type="pres">
      <dgm:prSet presAssocID="{83A30A05-5E12-42FE-8D45-513414A2874A}" presName="FiveNodes_2_text" presStyleLbl="node1" presStyleIdx="4" presStyleCnt="5">
        <dgm:presLayoutVars>
          <dgm:bulletEnabled val="1"/>
        </dgm:presLayoutVars>
      </dgm:prSet>
      <dgm:spPr/>
    </dgm:pt>
    <dgm:pt modelId="{A9DE5B2C-B77A-4B60-9A05-8F70CE0ECD6D}" type="pres">
      <dgm:prSet presAssocID="{83A30A05-5E12-42FE-8D45-513414A2874A}" presName="FiveNodes_3_text" presStyleLbl="node1" presStyleIdx="4" presStyleCnt="5">
        <dgm:presLayoutVars>
          <dgm:bulletEnabled val="1"/>
        </dgm:presLayoutVars>
      </dgm:prSet>
      <dgm:spPr/>
    </dgm:pt>
    <dgm:pt modelId="{1C19A8DE-4D4F-4867-8E2B-F36B33FB18AE}" type="pres">
      <dgm:prSet presAssocID="{83A30A05-5E12-42FE-8D45-513414A2874A}" presName="FiveNodes_4_text" presStyleLbl="node1" presStyleIdx="4" presStyleCnt="5">
        <dgm:presLayoutVars>
          <dgm:bulletEnabled val="1"/>
        </dgm:presLayoutVars>
      </dgm:prSet>
      <dgm:spPr/>
    </dgm:pt>
    <dgm:pt modelId="{B30E9EE3-653D-4698-B7FD-BE92BF2DED7A}" type="pres">
      <dgm:prSet presAssocID="{83A30A05-5E12-42FE-8D45-513414A2874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8ED300F-0730-4B32-AE88-8E4EACA9C209}" type="presOf" srcId="{F6FF00B2-0D18-44F8-A0AD-4CE4B60C547D}" destId="{CEE33480-368C-45CA-A137-412F60802492}" srcOrd="0" destOrd="0" presId="urn:microsoft.com/office/officeart/2005/8/layout/vProcess5"/>
    <dgm:cxn modelId="{37EB8411-9B41-4B5D-BFF5-370749319159}" type="presOf" srcId="{F6FF00B2-0D18-44F8-A0AD-4CE4B60C547D}" destId="{1C19A8DE-4D4F-4867-8E2B-F36B33FB18AE}" srcOrd="1" destOrd="0" presId="urn:microsoft.com/office/officeart/2005/8/layout/vProcess5"/>
    <dgm:cxn modelId="{43112B14-6EB5-470F-A794-E5A4678E2486}" type="presOf" srcId="{07ED0475-C19B-4A8D-91C7-AABB9015FE35}" destId="{0A7443AC-677F-47FE-890C-AA4EB1D2628B}" srcOrd="0" destOrd="0" presId="urn:microsoft.com/office/officeart/2005/8/layout/vProcess5"/>
    <dgm:cxn modelId="{4005A822-7184-4E35-AC64-1280AF085313}" type="presOf" srcId="{609F53DE-E0CF-4363-B22C-4FFFE8DE2D54}" destId="{AEA9F239-5AE4-46B9-9D27-A0088902BCC6}" srcOrd="0" destOrd="0" presId="urn:microsoft.com/office/officeart/2005/8/layout/vProcess5"/>
    <dgm:cxn modelId="{05326228-86BE-4783-9193-B440CE68D350}" type="presOf" srcId="{249BE7B0-4552-42EC-A0C3-DA38009FBDAB}" destId="{41F6F589-D695-4FAE-BB32-EA73B9412AC5}" srcOrd="0" destOrd="0" presId="urn:microsoft.com/office/officeart/2005/8/layout/vProcess5"/>
    <dgm:cxn modelId="{9581EE32-5DA0-45B7-84BE-C88DB83DC455}" type="presOf" srcId="{E76C9623-5075-49FD-BB05-779F70BCBF6D}" destId="{A9DE5B2C-B77A-4B60-9A05-8F70CE0ECD6D}" srcOrd="1" destOrd="0" presId="urn:microsoft.com/office/officeart/2005/8/layout/vProcess5"/>
    <dgm:cxn modelId="{654F293B-F163-4FF4-9E9E-A32CB8688157}" srcId="{83A30A05-5E12-42FE-8D45-513414A2874A}" destId="{609F53DE-E0CF-4363-B22C-4FFFE8DE2D54}" srcOrd="0" destOrd="0" parTransId="{D826C07B-6172-4182-BD7A-DFD8F3963646}" sibTransId="{7DC8A6A6-D4C2-4461-AE6A-31E76012B7A4}"/>
    <dgm:cxn modelId="{437F455C-45AC-4BF8-8AF3-688289AEE108}" type="presOf" srcId="{D4B5DBA7-AF74-45E3-B92C-D052EEDECBFB}" destId="{C1D40033-F67E-42FC-B837-D3F9FC20B3B5}" srcOrd="1" destOrd="0" presId="urn:microsoft.com/office/officeart/2005/8/layout/vProcess5"/>
    <dgm:cxn modelId="{E0D3A158-804B-4A3B-8122-EB8ED78305ED}" type="presOf" srcId="{C5DB41BD-424C-4B71-BB3D-5AA81F571D4C}" destId="{17D3E4F2-2F5E-4DA0-9C61-8EC0D0E38ABD}" srcOrd="0" destOrd="0" presId="urn:microsoft.com/office/officeart/2005/8/layout/vProcess5"/>
    <dgm:cxn modelId="{9880C481-C9AB-495B-B4B3-1804625BD766}" type="presOf" srcId="{D4B5DBA7-AF74-45E3-B92C-D052EEDECBFB}" destId="{25A5EDF9-BED2-4E39-8195-C7A565861C96}" srcOrd="0" destOrd="0" presId="urn:microsoft.com/office/officeart/2005/8/layout/vProcess5"/>
    <dgm:cxn modelId="{D1BD3A8B-D9A1-4862-99D5-1702AFB47B91}" srcId="{83A30A05-5E12-42FE-8D45-513414A2874A}" destId="{D4B5DBA7-AF74-45E3-B92C-D052EEDECBFB}" srcOrd="1" destOrd="0" parTransId="{427A1EA5-51D2-43BA-A4AB-EFF7E46AF857}" sibTransId="{249BE7B0-4552-42EC-A0C3-DA38009FBDAB}"/>
    <dgm:cxn modelId="{92360CA3-D423-4E4D-9C5B-D47B569E7A03}" srcId="{83A30A05-5E12-42FE-8D45-513414A2874A}" destId="{F6FF00B2-0D18-44F8-A0AD-4CE4B60C547D}" srcOrd="3" destOrd="0" parTransId="{70C6D425-FA7C-4440-A22A-9BCAF9426C03}" sibTransId="{07ED0475-C19B-4A8D-91C7-AABB9015FE35}"/>
    <dgm:cxn modelId="{CB5F33B9-8D6B-45E4-AAD0-CB2AFC75671C}" type="presOf" srcId="{E76C9623-5075-49FD-BB05-779F70BCBF6D}" destId="{4F307050-86F9-43CB-86D0-27A03873EE82}" srcOrd="0" destOrd="0" presId="urn:microsoft.com/office/officeart/2005/8/layout/vProcess5"/>
    <dgm:cxn modelId="{583CA6C2-8374-4845-89B6-28FA89A32C4B}" type="presOf" srcId="{39B8D730-C009-4454-BF46-4FBD8CF23648}" destId="{BC008466-5AAB-4122-86BA-92BA91AA0E44}" srcOrd="0" destOrd="0" presId="urn:microsoft.com/office/officeart/2005/8/layout/vProcess5"/>
    <dgm:cxn modelId="{C44368D0-66F5-4F2B-BD83-5FF9412BFE7A}" srcId="{83A30A05-5E12-42FE-8D45-513414A2874A}" destId="{E76C9623-5075-49FD-BB05-779F70BCBF6D}" srcOrd="2" destOrd="0" parTransId="{E4DB5261-3F9E-48D0-9ECD-BC4CFC9F5EC7}" sibTransId="{C5DB41BD-424C-4B71-BB3D-5AA81F571D4C}"/>
    <dgm:cxn modelId="{0342FED5-755D-4D90-9112-223EC7012A88}" srcId="{83A30A05-5E12-42FE-8D45-513414A2874A}" destId="{39B8D730-C009-4454-BF46-4FBD8CF23648}" srcOrd="4" destOrd="0" parTransId="{3C840E55-ACEA-4DD2-8CDA-C8CF2AB57F4C}" sibTransId="{12336C09-3776-4A80-98F1-E8C70116E610}"/>
    <dgm:cxn modelId="{B70910D7-9AB7-4688-B1FA-B292D88920C3}" type="presOf" srcId="{39B8D730-C009-4454-BF46-4FBD8CF23648}" destId="{B30E9EE3-653D-4698-B7FD-BE92BF2DED7A}" srcOrd="1" destOrd="0" presId="urn:microsoft.com/office/officeart/2005/8/layout/vProcess5"/>
    <dgm:cxn modelId="{A19D81E2-639C-4486-BCC8-324A657A2FD7}" type="presOf" srcId="{7DC8A6A6-D4C2-4461-AE6A-31E76012B7A4}" destId="{07816DF3-0E3F-4D07-835A-43DEA74F97D1}" srcOrd="0" destOrd="0" presId="urn:microsoft.com/office/officeart/2005/8/layout/vProcess5"/>
    <dgm:cxn modelId="{D475D0E6-99AF-4CDB-BA5C-5F0017EC774A}" type="presOf" srcId="{609F53DE-E0CF-4363-B22C-4FFFE8DE2D54}" destId="{EA4B112C-708D-42F6-8AF7-E7ECF438AAA9}" srcOrd="1" destOrd="0" presId="urn:microsoft.com/office/officeart/2005/8/layout/vProcess5"/>
    <dgm:cxn modelId="{08F957EC-5B6D-42EC-9A5D-449F25C3E95F}" type="presOf" srcId="{83A30A05-5E12-42FE-8D45-513414A2874A}" destId="{2CAA987C-1502-482C-B589-F74392F74682}" srcOrd="0" destOrd="0" presId="urn:microsoft.com/office/officeart/2005/8/layout/vProcess5"/>
    <dgm:cxn modelId="{BBBACC86-3102-4D32-9FEC-1359FA970526}" type="presParOf" srcId="{2CAA987C-1502-482C-B589-F74392F74682}" destId="{CE771365-483E-4D2D-AE1A-9950F9CE13E5}" srcOrd="0" destOrd="0" presId="urn:microsoft.com/office/officeart/2005/8/layout/vProcess5"/>
    <dgm:cxn modelId="{E1A4514F-65B4-410C-BC5E-3294CB910463}" type="presParOf" srcId="{2CAA987C-1502-482C-B589-F74392F74682}" destId="{AEA9F239-5AE4-46B9-9D27-A0088902BCC6}" srcOrd="1" destOrd="0" presId="urn:microsoft.com/office/officeart/2005/8/layout/vProcess5"/>
    <dgm:cxn modelId="{B493E81F-EB77-4D6E-935B-1114B977FE75}" type="presParOf" srcId="{2CAA987C-1502-482C-B589-F74392F74682}" destId="{25A5EDF9-BED2-4E39-8195-C7A565861C96}" srcOrd="2" destOrd="0" presId="urn:microsoft.com/office/officeart/2005/8/layout/vProcess5"/>
    <dgm:cxn modelId="{0A0E2EB4-C093-40AF-97B4-F4333777FF2D}" type="presParOf" srcId="{2CAA987C-1502-482C-B589-F74392F74682}" destId="{4F307050-86F9-43CB-86D0-27A03873EE82}" srcOrd="3" destOrd="0" presId="urn:microsoft.com/office/officeart/2005/8/layout/vProcess5"/>
    <dgm:cxn modelId="{943B0DA8-FFD3-4D82-933D-5653085A52A4}" type="presParOf" srcId="{2CAA987C-1502-482C-B589-F74392F74682}" destId="{CEE33480-368C-45CA-A137-412F60802492}" srcOrd="4" destOrd="0" presId="urn:microsoft.com/office/officeart/2005/8/layout/vProcess5"/>
    <dgm:cxn modelId="{7B47AFA2-2A62-4870-A1DD-41EAC7686671}" type="presParOf" srcId="{2CAA987C-1502-482C-B589-F74392F74682}" destId="{BC008466-5AAB-4122-86BA-92BA91AA0E44}" srcOrd="5" destOrd="0" presId="urn:microsoft.com/office/officeart/2005/8/layout/vProcess5"/>
    <dgm:cxn modelId="{AFF5307C-D2A6-497C-BB3D-DF9F147E611F}" type="presParOf" srcId="{2CAA987C-1502-482C-B589-F74392F74682}" destId="{07816DF3-0E3F-4D07-835A-43DEA74F97D1}" srcOrd="6" destOrd="0" presId="urn:microsoft.com/office/officeart/2005/8/layout/vProcess5"/>
    <dgm:cxn modelId="{9BCB5FFD-C34D-42FB-87CF-59022A973966}" type="presParOf" srcId="{2CAA987C-1502-482C-B589-F74392F74682}" destId="{41F6F589-D695-4FAE-BB32-EA73B9412AC5}" srcOrd="7" destOrd="0" presId="urn:microsoft.com/office/officeart/2005/8/layout/vProcess5"/>
    <dgm:cxn modelId="{70F32229-070D-4035-81CA-A708482C3C38}" type="presParOf" srcId="{2CAA987C-1502-482C-B589-F74392F74682}" destId="{17D3E4F2-2F5E-4DA0-9C61-8EC0D0E38ABD}" srcOrd="8" destOrd="0" presId="urn:microsoft.com/office/officeart/2005/8/layout/vProcess5"/>
    <dgm:cxn modelId="{070D24CA-6945-4379-81B2-5B8DB7E06DCC}" type="presParOf" srcId="{2CAA987C-1502-482C-B589-F74392F74682}" destId="{0A7443AC-677F-47FE-890C-AA4EB1D2628B}" srcOrd="9" destOrd="0" presId="urn:microsoft.com/office/officeart/2005/8/layout/vProcess5"/>
    <dgm:cxn modelId="{7925A65C-3E15-40E5-B002-F859AFBBCA99}" type="presParOf" srcId="{2CAA987C-1502-482C-B589-F74392F74682}" destId="{EA4B112C-708D-42F6-8AF7-E7ECF438AAA9}" srcOrd="10" destOrd="0" presId="urn:microsoft.com/office/officeart/2005/8/layout/vProcess5"/>
    <dgm:cxn modelId="{8C903B82-F2AF-44D7-950C-6CF2FFB31B9D}" type="presParOf" srcId="{2CAA987C-1502-482C-B589-F74392F74682}" destId="{C1D40033-F67E-42FC-B837-D3F9FC20B3B5}" srcOrd="11" destOrd="0" presId="urn:microsoft.com/office/officeart/2005/8/layout/vProcess5"/>
    <dgm:cxn modelId="{6332E1DA-78B9-469D-A461-F655CA2BE684}" type="presParOf" srcId="{2CAA987C-1502-482C-B589-F74392F74682}" destId="{A9DE5B2C-B77A-4B60-9A05-8F70CE0ECD6D}" srcOrd="12" destOrd="0" presId="urn:microsoft.com/office/officeart/2005/8/layout/vProcess5"/>
    <dgm:cxn modelId="{4C3D9F5A-8F18-411F-AA75-DB0942B6B6BC}" type="presParOf" srcId="{2CAA987C-1502-482C-B589-F74392F74682}" destId="{1C19A8DE-4D4F-4867-8E2B-F36B33FB18AE}" srcOrd="13" destOrd="0" presId="urn:microsoft.com/office/officeart/2005/8/layout/vProcess5"/>
    <dgm:cxn modelId="{896EC91B-7FDE-4091-9966-6494216BBD5F}" type="presParOf" srcId="{2CAA987C-1502-482C-B589-F74392F74682}" destId="{B30E9EE3-653D-4698-B7FD-BE92BF2DED7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9F239-5AE4-46B9-9D27-A0088902BCC6}">
      <dsp:nvSpPr>
        <dsp:cNvPr id="0" name=""/>
        <dsp:cNvSpPr/>
      </dsp:nvSpPr>
      <dsp:spPr>
        <a:xfrm>
          <a:off x="0" y="0"/>
          <a:ext cx="5808726" cy="6995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mbria"/>
              <a:cs typeface="Cambria"/>
            </a:rPr>
            <a:t>Departmental Committee</a:t>
          </a:r>
        </a:p>
      </dsp:txBody>
      <dsp:txXfrm>
        <a:off x="20488" y="20488"/>
        <a:ext cx="4972050" cy="658540"/>
      </dsp:txXfrm>
    </dsp:sp>
    <dsp:sp modelId="{25A5EDF9-BED2-4E39-8195-C7A565861C96}">
      <dsp:nvSpPr>
        <dsp:cNvPr id="0" name=""/>
        <dsp:cNvSpPr/>
      </dsp:nvSpPr>
      <dsp:spPr>
        <a:xfrm>
          <a:off x="433768" y="796671"/>
          <a:ext cx="5808726" cy="699516"/>
        </a:xfrm>
        <a:prstGeom prst="roundRect">
          <a:avLst>
            <a:gd name="adj" fmla="val 10000"/>
          </a:avLst>
        </a:prstGeom>
        <a:solidFill>
          <a:schemeClr val="accent3">
            <a:hueOff val="-4134818"/>
            <a:satOff val="6705"/>
            <a:lumOff val="49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mbria"/>
              <a:cs typeface="Cambria"/>
            </a:rPr>
            <a:t>College Committee(s)</a:t>
          </a:r>
        </a:p>
      </dsp:txBody>
      <dsp:txXfrm>
        <a:off x="454256" y="817159"/>
        <a:ext cx="4879296" cy="658540"/>
      </dsp:txXfrm>
    </dsp:sp>
    <dsp:sp modelId="{4F307050-86F9-43CB-86D0-27A03873EE82}">
      <dsp:nvSpPr>
        <dsp:cNvPr id="0" name=""/>
        <dsp:cNvSpPr/>
      </dsp:nvSpPr>
      <dsp:spPr>
        <a:xfrm>
          <a:off x="867536" y="1593342"/>
          <a:ext cx="5808726" cy="699516"/>
        </a:xfrm>
        <a:prstGeom prst="roundRect">
          <a:avLst>
            <a:gd name="adj" fmla="val 10000"/>
          </a:avLst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mbria"/>
              <a:cs typeface="Cambria"/>
            </a:rPr>
            <a:t>CCPI (CGE, CIE, WID, </a:t>
          </a:r>
          <a:r>
            <a:rPr lang="en-US" sz="2100" b="1" kern="1200" dirty="0">
              <a:solidFill>
                <a:srgbClr val="FFFF00"/>
              </a:solidFill>
              <a:latin typeface="Cambria"/>
              <a:cs typeface="Cambria"/>
            </a:rPr>
            <a:t>NOT</a:t>
          </a:r>
          <a:r>
            <a:rPr lang="en-US" sz="2100" b="1" kern="1200" dirty="0">
              <a:latin typeface="Cambria"/>
              <a:cs typeface="Cambria"/>
            </a:rPr>
            <a:t> GRADUATE)</a:t>
          </a:r>
        </a:p>
      </dsp:txBody>
      <dsp:txXfrm>
        <a:off x="888024" y="1613830"/>
        <a:ext cx="4879296" cy="658539"/>
      </dsp:txXfrm>
    </dsp:sp>
    <dsp:sp modelId="{CEE33480-368C-45CA-A137-412F60802492}">
      <dsp:nvSpPr>
        <dsp:cNvPr id="0" name=""/>
        <dsp:cNvSpPr/>
      </dsp:nvSpPr>
      <dsp:spPr>
        <a:xfrm>
          <a:off x="1301305" y="2390013"/>
          <a:ext cx="5808726" cy="699516"/>
        </a:xfrm>
        <a:prstGeom prst="roundRect">
          <a:avLst>
            <a:gd name="adj" fmla="val 10000"/>
          </a:avLst>
        </a:prstGeom>
        <a:solidFill>
          <a:schemeClr val="accent3">
            <a:hueOff val="-12404454"/>
            <a:satOff val="20116"/>
            <a:lumOff val="148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mbria"/>
              <a:cs typeface="Cambria"/>
            </a:rPr>
            <a:t>Faculty Senate</a:t>
          </a:r>
        </a:p>
      </dsp:txBody>
      <dsp:txXfrm>
        <a:off x="1321793" y="2410501"/>
        <a:ext cx="4879296" cy="658540"/>
      </dsp:txXfrm>
    </dsp:sp>
    <dsp:sp modelId="{BC008466-5AAB-4122-86BA-92BA91AA0E44}">
      <dsp:nvSpPr>
        <dsp:cNvPr id="0" name=""/>
        <dsp:cNvSpPr/>
      </dsp:nvSpPr>
      <dsp:spPr>
        <a:xfrm>
          <a:off x="1735073" y="3186684"/>
          <a:ext cx="5808726" cy="699516"/>
        </a:xfrm>
        <a:prstGeom prst="roundRect">
          <a:avLst>
            <a:gd name="adj" fmla="val 10000"/>
          </a:avLst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mbria"/>
              <a:cs typeface="Cambria"/>
            </a:rPr>
            <a:t>Provost (IBHE)</a:t>
          </a:r>
        </a:p>
      </dsp:txBody>
      <dsp:txXfrm>
        <a:off x="1755561" y="3207172"/>
        <a:ext cx="4879296" cy="658539"/>
      </dsp:txXfrm>
    </dsp:sp>
    <dsp:sp modelId="{07816DF3-0E3F-4D07-835A-43DEA74F97D1}">
      <dsp:nvSpPr>
        <dsp:cNvPr id="0" name=""/>
        <dsp:cNvSpPr/>
      </dsp:nvSpPr>
      <dsp:spPr>
        <a:xfrm>
          <a:off x="5354040" y="511035"/>
          <a:ext cx="454685" cy="45468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>
            <a:latin typeface="Cambria"/>
            <a:cs typeface="Cambria"/>
          </a:endParaRPr>
        </a:p>
      </dsp:txBody>
      <dsp:txXfrm>
        <a:off x="5456344" y="511035"/>
        <a:ext cx="250077" cy="342150"/>
      </dsp:txXfrm>
    </dsp:sp>
    <dsp:sp modelId="{41F6F589-D695-4FAE-BB32-EA73B9412AC5}">
      <dsp:nvSpPr>
        <dsp:cNvPr id="0" name=""/>
        <dsp:cNvSpPr/>
      </dsp:nvSpPr>
      <dsp:spPr>
        <a:xfrm>
          <a:off x="5787809" y="1307706"/>
          <a:ext cx="454685" cy="45468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-5687897"/>
            <a:satOff val="6484"/>
            <a:lumOff val="442"/>
            <a:alphaOff val="0"/>
          </a:schemeClr>
        </a:solidFill>
        <a:ln w="22225" cap="flat" cmpd="sng" algn="ctr">
          <a:solidFill>
            <a:schemeClr val="accent3">
              <a:tint val="40000"/>
              <a:alpha val="90000"/>
              <a:hueOff val="-5687897"/>
              <a:satOff val="6484"/>
              <a:lumOff val="4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>
            <a:latin typeface="Cambria"/>
            <a:cs typeface="Cambria"/>
          </a:endParaRPr>
        </a:p>
      </dsp:txBody>
      <dsp:txXfrm>
        <a:off x="5890113" y="1307706"/>
        <a:ext cx="250077" cy="342150"/>
      </dsp:txXfrm>
    </dsp:sp>
    <dsp:sp modelId="{17D3E4F2-2F5E-4DA0-9C61-8EC0D0E38ABD}">
      <dsp:nvSpPr>
        <dsp:cNvPr id="0" name=""/>
        <dsp:cNvSpPr/>
      </dsp:nvSpPr>
      <dsp:spPr>
        <a:xfrm>
          <a:off x="6221577" y="2092718"/>
          <a:ext cx="454685" cy="45468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-11375793"/>
            <a:satOff val="12968"/>
            <a:lumOff val="885"/>
            <a:alphaOff val="0"/>
          </a:schemeClr>
        </a:solidFill>
        <a:ln w="22225" cap="flat" cmpd="sng" algn="ctr">
          <a:solidFill>
            <a:schemeClr val="accent3">
              <a:tint val="40000"/>
              <a:alpha val="90000"/>
              <a:hueOff val="-11375793"/>
              <a:satOff val="12968"/>
              <a:lumOff val="8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>
            <a:latin typeface="Cambria"/>
            <a:cs typeface="Cambria"/>
          </a:endParaRPr>
        </a:p>
      </dsp:txBody>
      <dsp:txXfrm>
        <a:off x="6323881" y="2092718"/>
        <a:ext cx="250077" cy="342150"/>
      </dsp:txXfrm>
    </dsp:sp>
    <dsp:sp modelId="{0A7443AC-677F-47FE-890C-AA4EB1D2628B}">
      <dsp:nvSpPr>
        <dsp:cNvPr id="0" name=""/>
        <dsp:cNvSpPr/>
      </dsp:nvSpPr>
      <dsp:spPr>
        <a:xfrm>
          <a:off x="6655346" y="2897162"/>
          <a:ext cx="454685" cy="45468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-17063690"/>
            <a:satOff val="19452"/>
            <a:lumOff val="1327"/>
            <a:alphaOff val="0"/>
          </a:schemeClr>
        </a:solidFill>
        <a:ln w="22225" cap="flat" cmpd="sng" algn="ctr">
          <a:solidFill>
            <a:schemeClr val="accent3">
              <a:tint val="40000"/>
              <a:alpha val="90000"/>
              <a:hueOff val="-17063690"/>
              <a:satOff val="19452"/>
              <a:lumOff val="13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>
            <a:latin typeface="Cambria"/>
            <a:cs typeface="Cambria"/>
          </a:endParaRPr>
        </a:p>
      </dsp:txBody>
      <dsp:txXfrm>
        <a:off x="6757650" y="2897162"/>
        <a:ext cx="250077" cy="342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31500-A85E-174D-9C36-E297A34B83C3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8E540-B19D-D845-BA08-8318A090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80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CAA6F-3184-4666-972C-FB1C16EEEC5C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74F7C-98C8-4C0E-AB5C-9D255556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194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74F7C-98C8-4C0E-AB5C-9D255556F2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74F7C-98C8-4C0E-AB5C-9D255556F2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31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74F7C-98C8-4C0E-AB5C-9D255556F2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32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74F7C-98C8-4C0E-AB5C-9D255556F2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E139-61AA-7B4B-A63D-71C6E9B7F98E}" type="datetime1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1AC8-425A-654B-95A2-95194B2E911E}" type="datetime1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3362-A8E1-5849-93A3-9B41D28C75E8}" type="datetime1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FDDE-D64B-C842-9A0A-621CD060CB48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02C47-AFB6-6C44-A1EA-4B6B7BE3639A}" type="datetime1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C9F4-458A-8C46-B917-564DA4BCE324}" type="datetime1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DF40-78BD-194A-86F7-86EDC3434633}" type="datetime1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E3251-7610-5A4F-99C1-869A18090E55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36B26-F626-8241-A3C0-534C728F2442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18A65-2897-C74A-8D89-AFE9889B9F77}" type="datetime1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357D-5216-9047-86E5-9330F4DF8F34}" type="datetime1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3E67EE4-7DCA-3A4A-9AFE-E9794F6748DA}" type="datetime1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CD3592F-569A-4DA6-B7F6-203CBB044F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u.edu/provost/curriculum/index.php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u.edu/faculty_senate/committees/facultysenate/ccp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wiu.edu/catalog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543800" cy="1676400"/>
          </a:xfrm>
        </p:spPr>
        <p:txBody>
          <a:bodyPr anchor="t"/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CCPI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dirty="0">
                <a:solidFill>
                  <a:schemeClr val="bg1"/>
                </a:solidFill>
              </a:rPr>
              <a:t>Curriculum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" y="3124200"/>
            <a:ext cx="9144000" cy="16002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Cambria"/>
                <a:cs typeface="Cambria"/>
              </a:rPr>
              <a:t>Council for Curricular Programs and Instruction (CCPI)</a:t>
            </a:r>
          </a:p>
          <a:p>
            <a:pPr algn="ctr"/>
            <a:r>
              <a:rPr lang="en-US" sz="2400" b="1" dirty="0">
                <a:latin typeface="Cambria"/>
                <a:cs typeface="Cambria"/>
              </a:rPr>
              <a:t>September 19, 2019– 3:30 p.m.</a:t>
            </a:r>
          </a:p>
          <a:p>
            <a:pPr algn="ctr"/>
            <a:r>
              <a:rPr lang="en-US" sz="2400" b="1" dirty="0" err="1">
                <a:latin typeface="Cambria"/>
                <a:cs typeface="Cambria"/>
              </a:rPr>
              <a:t>Horrabin</a:t>
            </a:r>
            <a:r>
              <a:rPr lang="en-US" sz="2400" b="1" dirty="0">
                <a:latin typeface="Cambria"/>
                <a:cs typeface="Cambria"/>
              </a:rPr>
              <a:t> Hall 1</a:t>
            </a:r>
          </a:p>
          <a:p>
            <a:endParaRPr lang="en-US" sz="2400" dirty="0">
              <a:latin typeface="Cambria"/>
              <a:cs typeface="Cambr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724400"/>
            <a:ext cx="8077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/>
                <a:cs typeface="Cambria"/>
              </a:rPr>
              <a:t>Contact:  Steve Bennett, CCPI Chair 2019-2020</a:t>
            </a:r>
          </a:p>
          <a:p>
            <a:pPr algn="ctr"/>
            <a:r>
              <a:rPr lang="en-US" b="1" dirty="0">
                <a:latin typeface="Cambria"/>
                <a:cs typeface="Cambria"/>
              </a:rPr>
              <a:t>Email:  SW-Bennett1@wiu.edu</a:t>
            </a:r>
          </a:p>
          <a:p>
            <a:pPr algn="ctr"/>
            <a:r>
              <a:rPr lang="en-US" b="1" dirty="0">
                <a:latin typeface="Cambria"/>
                <a:cs typeface="Cambria"/>
              </a:rPr>
              <a:t>Office Phone:  309-298-1256</a:t>
            </a:r>
          </a:p>
          <a:p>
            <a:pPr algn="ctr"/>
            <a:r>
              <a:rPr lang="en-US" b="1" dirty="0">
                <a:latin typeface="Cambria"/>
                <a:cs typeface="Cambria"/>
              </a:rPr>
              <a:t>Office: Tillman Hall 109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63078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57200"/>
            <a:ext cx="2895600" cy="5638800"/>
          </a:xfrm>
          <a:solidFill>
            <a:srgbClr val="BFBFBF"/>
          </a:solidFill>
        </p:spPr>
        <p:txBody>
          <a:bodyPr anchor="t"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dirty="0">
                <a:latin typeface="+mj-lt"/>
              </a:rPr>
              <a:t>What is CCPI?</a:t>
            </a:r>
            <a:endParaRPr lang="en-US" sz="9600" b="1" dirty="0">
              <a:latin typeface="+mj-lt"/>
              <a:cs typeface="Big Caslon"/>
            </a:endParaRPr>
          </a:p>
          <a:p>
            <a:endParaRPr lang="en-US" sz="3300" b="1" dirty="0">
              <a:latin typeface="Big Caslon"/>
              <a:cs typeface="Big Caslon"/>
            </a:endParaRPr>
          </a:p>
          <a:p>
            <a:r>
              <a:rPr lang="en-US" sz="7200" b="1" dirty="0">
                <a:latin typeface="Cambria"/>
                <a:cs typeface="Cambria"/>
              </a:rPr>
              <a:t>Council on Curricular Programs and Instruction </a:t>
            </a:r>
          </a:p>
          <a:p>
            <a:endParaRPr lang="en-US" sz="7200" b="1" dirty="0">
              <a:latin typeface="Cambria"/>
              <a:cs typeface="Cambria"/>
            </a:endParaRPr>
          </a:p>
          <a:p>
            <a:r>
              <a:rPr lang="en-US" sz="7200" b="1" dirty="0">
                <a:latin typeface="Cambria"/>
                <a:cs typeface="Cambria"/>
              </a:rPr>
              <a:t>Faculty Senate subcommittee</a:t>
            </a:r>
          </a:p>
          <a:p>
            <a:endParaRPr lang="en-US" sz="7200" b="1" dirty="0">
              <a:latin typeface="Cambria"/>
              <a:cs typeface="Cambria"/>
            </a:endParaRPr>
          </a:p>
          <a:p>
            <a:r>
              <a:rPr lang="en-US" sz="7200" b="1" dirty="0">
                <a:latin typeface="Cambria"/>
                <a:cs typeface="Cambria"/>
              </a:rPr>
              <a:t>Members serve for 3 years</a:t>
            </a:r>
          </a:p>
          <a:p>
            <a:endParaRPr lang="en-US" sz="7200" b="1" dirty="0">
              <a:latin typeface="Cambria"/>
              <a:cs typeface="Cambria"/>
            </a:endParaRPr>
          </a:p>
          <a:p>
            <a:r>
              <a:rPr lang="en-US" sz="7200" b="1" dirty="0">
                <a:latin typeface="Cambria"/>
                <a:cs typeface="Cambria"/>
              </a:rPr>
              <a:t>Makes curriculum recommendations to Faculty Senate</a:t>
            </a:r>
          </a:p>
          <a:p>
            <a:endParaRPr lang="en-US" sz="7200" b="1" dirty="0">
              <a:latin typeface="Cambria"/>
              <a:cs typeface="Cambria"/>
            </a:endParaRPr>
          </a:p>
          <a:p>
            <a:r>
              <a:rPr lang="en-US" sz="7200" b="1" dirty="0">
                <a:latin typeface="Cambria"/>
                <a:cs typeface="Cambria"/>
              </a:rPr>
              <a:t>Deals only with UNDERGRADUATE curriculum</a:t>
            </a:r>
          </a:p>
          <a:p>
            <a:endParaRPr lang="en-US" b="1" dirty="0">
              <a:latin typeface="Big Caslon"/>
              <a:cs typeface="Big Caslo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457200"/>
            <a:ext cx="4724400" cy="5638800"/>
          </a:xfrm>
          <a:solidFill>
            <a:schemeClr val="bg1">
              <a:lumMod val="75000"/>
            </a:schemeClr>
          </a:solidFill>
          <a:ln w="28575" cmpd="sng">
            <a:solidFill>
              <a:schemeClr val="bg1">
                <a:lumMod val="75000"/>
              </a:schemeClr>
            </a:solidFill>
          </a:ln>
        </p:spPr>
        <p:txBody>
          <a:bodyPr anchor="t"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dirty="0">
                <a:latin typeface="+mj-lt"/>
              </a:rPr>
              <a:t>Who is CCPI?</a:t>
            </a:r>
            <a:endParaRPr lang="en-US" sz="9600" b="1" dirty="0">
              <a:latin typeface="+mj-lt"/>
              <a:cs typeface="Big Caslon"/>
            </a:endParaRP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6400" b="1" u="sng" dirty="0">
                <a:latin typeface="Cambria"/>
                <a:cs typeface="Cambria"/>
              </a:rPr>
              <a:t>Members, 2019-2020</a:t>
            </a:r>
            <a:r>
              <a:rPr lang="en-US" sz="6400" b="1" dirty="0">
                <a:latin typeface="Cambria"/>
                <a:cs typeface="Cambria"/>
              </a:rPr>
              <a:t>:</a:t>
            </a:r>
          </a:p>
          <a:p>
            <a:r>
              <a:rPr lang="en-US" sz="6400" b="1" dirty="0">
                <a:latin typeface="Cambria"/>
                <a:cs typeface="Cambria"/>
              </a:rPr>
              <a:t>Steve Bennett, EAGIS (Chair)(A&amp;S)</a:t>
            </a:r>
          </a:p>
          <a:p>
            <a:r>
              <a:rPr lang="en-US" sz="6400" b="1" dirty="0">
                <a:latin typeface="Cambria"/>
                <a:cs typeface="Cambria"/>
              </a:rPr>
              <a:t>Barry Birnbaum, Education (E&amp;HS)</a:t>
            </a:r>
          </a:p>
          <a:p>
            <a:r>
              <a:rPr lang="en-US" sz="6400" b="1" dirty="0" err="1">
                <a:latin typeface="Cambria"/>
                <a:cs typeface="Cambria"/>
              </a:rPr>
              <a:t>Eun</a:t>
            </a:r>
            <a:r>
              <a:rPr lang="en-US" sz="6400" b="1" dirty="0">
                <a:latin typeface="Cambria"/>
                <a:cs typeface="Cambria"/>
              </a:rPr>
              <a:t> Go, Broadcasting &amp; Journalism (Secretary)(FA&amp;C)</a:t>
            </a:r>
          </a:p>
          <a:p>
            <a:r>
              <a:rPr lang="en-US" sz="6400" b="1" dirty="0" err="1">
                <a:latin typeface="Cambria"/>
                <a:cs typeface="Cambria"/>
              </a:rPr>
              <a:t>Leaunda</a:t>
            </a:r>
            <a:r>
              <a:rPr lang="en-US" sz="6400" b="1" dirty="0">
                <a:latin typeface="Cambria"/>
                <a:cs typeface="Cambria"/>
              </a:rPr>
              <a:t> Hemphill, Engineering Technology (B&amp;T)</a:t>
            </a:r>
          </a:p>
          <a:p>
            <a:r>
              <a:rPr lang="en-US" sz="6400" b="1" dirty="0">
                <a:latin typeface="Cambria"/>
                <a:cs typeface="Cambria"/>
              </a:rPr>
              <a:t>Ryan Homer, SGA Representative</a:t>
            </a:r>
          </a:p>
          <a:p>
            <a:r>
              <a:rPr lang="en-US" sz="6400" b="1" dirty="0">
                <a:latin typeface="Cambria"/>
                <a:cs typeface="Cambria"/>
              </a:rPr>
              <a:t>Bob </a:t>
            </a:r>
            <a:r>
              <a:rPr lang="en-US" sz="6400" b="1" dirty="0" err="1">
                <a:latin typeface="Cambria"/>
                <a:cs typeface="Cambria"/>
              </a:rPr>
              <a:t>Intrieri</a:t>
            </a:r>
            <a:r>
              <a:rPr lang="en-US" sz="6400" b="1" dirty="0">
                <a:latin typeface="Cambria"/>
                <a:cs typeface="Cambria"/>
              </a:rPr>
              <a:t>, Psychology (Vice Chair)(A&amp;S)</a:t>
            </a:r>
          </a:p>
          <a:p>
            <a:r>
              <a:rPr lang="en-US" sz="6400" b="1" dirty="0">
                <a:latin typeface="Cambria"/>
                <a:cs typeface="Cambria"/>
              </a:rPr>
              <a:t>Hadley </a:t>
            </a:r>
            <a:r>
              <a:rPr lang="en-US" sz="6400" b="1" dirty="0" err="1">
                <a:latin typeface="Cambria"/>
                <a:cs typeface="Cambria"/>
              </a:rPr>
              <a:t>Kaminga</a:t>
            </a:r>
            <a:r>
              <a:rPr lang="en-US" sz="6400" b="1" dirty="0">
                <a:latin typeface="Cambria"/>
                <a:cs typeface="Cambria"/>
              </a:rPr>
              <a:t>-Peck, Theatre &amp; Dance (FA&amp;C)</a:t>
            </a:r>
          </a:p>
          <a:p>
            <a:r>
              <a:rPr lang="en-US" sz="6400" b="1" dirty="0">
                <a:latin typeface="Cambria"/>
                <a:cs typeface="Cambria"/>
              </a:rPr>
              <a:t>Jessica Lin, Economics and Decision Sciences (B&amp;T)</a:t>
            </a:r>
          </a:p>
          <a:p>
            <a:r>
              <a:rPr lang="en-US" sz="6400" b="1" dirty="0">
                <a:latin typeface="Cambria"/>
                <a:cs typeface="Cambria"/>
              </a:rPr>
              <a:t>Elgin Mannion, Sociology &amp; Anthropology (At-large)</a:t>
            </a:r>
          </a:p>
          <a:p>
            <a:r>
              <a:rPr lang="en-US" sz="6400" b="1" dirty="0">
                <a:latin typeface="Cambria"/>
                <a:cs typeface="Cambria"/>
              </a:rPr>
              <a:t>Sebastian </a:t>
            </a:r>
            <a:r>
              <a:rPr lang="en-US" sz="6400" b="1" dirty="0" err="1">
                <a:latin typeface="Cambria"/>
                <a:cs typeface="Cambria"/>
              </a:rPr>
              <a:t>Szyjka</a:t>
            </a:r>
            <a:r>
              <a:rPr lang="en-US" sz="6400" b="1" dirty="0">
                <a:latin typeface="Cambria"/>
                <a:cs typeface="Cambria"/>
              </a:rPr>
              <a:t>, Education (E&amp;HS)</a:t>
            </a:r>
          </a:p>
          <a:p>
            <a:r>
              <a:rPr lang="en-US" sz="6400" b="1" dirty="0">
                <a:latin typeface="Cambria"/>
                <a:cs typeface="Cambria"/>
              </a:rPr>
              <a:t>TBD (E&amp;HS)</a:t>
            </a:r>
          </a:p>
          <a:p>
            <a:r>
              <a:rPr lang="en-US" sz="6400" b="1" dirty="0">
                <a:latin typeface="Cambria"/>
                <a:cs typeface="Cambria"/>
              </a:rPr>
              <a:t>Mark Mossman, Provost's Office (ex-officio)</a:t>
            </a:r>
          </a:p>
          <a:p>
            <a:r>
              <a:rPr lang="en-US" sz="6400" b="1" dirty="0">
                <a:latin typeface="Cambria"/>
                <a:cs typeface="Cambria"/>
              </a:rPr>
              <a:t>Donna Williams, Registrar's Office (ex-officio)</a:t>
            </a:r>
          </a:p>
          <a:p>
            <a:pPr marL="0" indent="0">
              <a:buNone/>
            </a:pPr>
            <a:r>
              <a:rPr lang="en-US" sz="6400" b="1" u="sng" dirty="0">
                <a:latin typeface="Cambria"/>
                <a:cs typeface="Cambria"/>
              </a:rPr>
              <a:t>Other Attendees</a:t>
            </a:r>
            <a:r>
              <a:rPr lang="en-US" sz="6400" b="1" dirty="0">
                <a:latin typeface="Cambria"/>
                <a:cs typeface="Cambria"/>
              </a:rPr>
              <a:t>:</a:t>
            </a:r>
          </a:p>
          <a:p>
            <a:pPr marL="0" indent="0">
              <a:buNone/>
            </a:pPr>
            <a:r>
              <a:rPr lang="en-US" sz="6400" b="1" dirty="0">
                <a:latin typeface="Cambria"/>
                <a:cs typeface="Cambria"/>
              </a:rPr>
              <a:t>Annette Hamm, Faculty Senate Office Manager</a:t>
            </a:r>
          </a:p>
          <a:p>
            <a:pPr marL="0" indent="0">
              <a:buNone/>
            </a:pPr>
            <a:r>
              <a:rPr lang="en-US" sz="6400" b="1" dirty="0">
                <a:latin typeface="Cambria"/>
                <a:cs typeface="Cambria"/>
              </a:rPr>
              <a:t>Linda </a:t>
            </a:r>
            <a:r>
              <a:rPr lang="en-US" sz="6400" b="1" dirty="0" err="1">
                <a:latin typeface="Cambria"/>
                <a:cs typeface="Cambria"/>
              </a:rPr>
              <a:t>Prosise</a:t>
            </a:r>
            <a:r>
              <a:rPr lang="en-US" sz="6400" b="1" dirty="0">
                <a:latin typeface="Cambria"/>
                <a:cs typeface="Cambria"/>
              </a:rPr>
              <a:t>, Admin Asst to the Provost </a:t>
            </a:r>
          </a:p>
          <a:p>
            <a:pPr marL="0" indent="0">
              <a:buNone/>
            </a:pPr>
            <a:endParaRPr lang="en-US" sz="33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2642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86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6781800" cy="1066800"/>
          </a:xfrm>
        </p:spPr>
        <p:txBody>
          <a:bodyPr anchor="t"/>
          <a:lstStyle/>
          <a:p>
            <a:r>
              <a:rPr lang="en-US" dirty="0"/>
              <a:t>Curricular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89329"/>
              </p:ext>
            </p:extLst>
          </p:nvPr>
        </p:nvGraphicFramePr>
        <p:xfrm>
          <a:off x="776941" y="14478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2642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5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6781800" cy="990600"/>
          </a:xfrm>
        </p:spPr>
        <p:txBody>
          <a:bodyPr anchor="t"/>
          <a:lstStyle/>
          <a:p>
            <a:r>
              <a:rPr lang="en-US" dirty="0"/>
              <a:t>What does CCPI see?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7696200" cy="4571999"/>
          </a:xfrm>
        </p:spPr>
        <p:txBody>
          <a:bodyPr anchor="t">
            <a:normAutofit lnSpcReduction="10000"/>
          </a:bodyPr>
          <a:lstStyle/>
          <a:p>
            <a:r>
              <a:rPr lang="en-US" dirty="0">
                <a:latin typeface="Cambria"/>
                <a:cs typeface="Cambria"/>
              </a:rPr>
              <a:t>New proposals and changes to existing curriculum</a:t>
            </a:r>
          </a:p>
          <a:p>
            <a:r>
              <a:rPr lang="en-US" dirty="0">
                <a:latin typeface="Cambria"/>
                <a:cs typeface="Cambria"/>
              </a:rPr>
              <a:t>Supporting documentation could include: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Letters of approvals from other departments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Feasibility Studies are now required to be submitted with the appropriate curricular requests</a:t>
            </a:r>
          </a:p>
          <a:p>
            <a:r>
              <a:rPr lang="en-US" b="1" dirty="0">
                <a:latin typeface="Cambria"/>
                <a:cs typeface="Cambria"/>
              </a:rPr>
              <a:t>Do not need syllabus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If you refer to it in the form, it will be asked about</a:t>
            </a:r>
            <a:endParaRPr lang="en-US" dirty="0">
              <a:latin typeface="Cambria"/>
              <a:cs typeface="Cambria"/>
              <a:hlinkClick r:id="rId2"/>
            </a:endParaRPr>
          </a:p>
          <a:p>
            <a:r>
              <a:rPr lang="en-US" dirty="0">
                <a:latin typeface="Cambria"/>
                <a:cs typeface="Cambria"/>
                <a:hlinkClick r:id="rId2"/>
              </a:rPr>
              <a:t>Provost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>
                <a:latin typeface="Cambria"/>
                <a:cs typeface="Cambria"/>
                <a:sym typeface="Wingdings" panose="05000000000000000000" pitchFamily="2" charset="2"/>
              </a:rPr>
              <a:t> </a:t>
            </a:r>
            <a:r>
              <a:rPr lang="en-US" dirty="0">
                <a:latin typeface="Cambria"/>
                <a:cs typeface="Cambria"/>
                <a:sym typeface="Wingdings" panose="05000000000000000000" pitchFamily="2" charset="2"/>
                <a:hlinkClick r:id="rId2"/>
              </a:rPr>
              <a:t>Curriculum Approval</a:t>
            </a:r>
            <a:r>
              <a:rPr lang="en-US" dirty="0">
                <a:latin typeface="Cambria"/>
                <a:cs typeface="Cambria"/>
                <a:sym typeface="Wingdings" panose="05000000000000000000" pitchFamily="2" charset="2"/>
              </a:rPr>
              <a:t>:</a:t>
            </a:r>
            <a:r>
              <a:rPr lang="en-US" dirty="0">
                <a:latin typeface="Cambria"/>
                <a:cs typeface="Cambria"/>
              </a:rPr>
              <a:t> has more information on this process</a:t>
            </a:r>
          </a:p>
          <a:p>
            <a:pPr lvl="1"/>
            <a:endParaRPr lang="en-US" dirty="0">
              <a:latin typeface="Cambria"/>
              <a:cs typeface="Cambria"/>
            </a:endParaRPr>
          </a:p>
          <a:p>
            <a:endParaRPr lang="en-US" dirty="0">
              <a:latin typeface="Cambria"/>
              <a:cs typeface="Cambr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2642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06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6781800" cy="914400"/>
          </a:xfrm>
        </p:spPr>
        <p:txBody>
          <a:bodyPr>
            <a:normAutofit/>
          </a:bodyPr>
          <a:lstStyle/>
          <a:p>
            <a:r>
              <a:rPr lang="en-US" dirty="0"/>
              <a:t>Those Pesky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3657600" cy="46482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ambria"/>
                <a:cs typeface="Cambria"/>
              </a:rPr>
              <a:t>Degree (T/F)</a:t>
            </a:r>
          </a:p>
          <a:p>
            <a:r>
              <a:rPr lang="en-US" dirty="0">
                <a:latin typeface="Cambria"/>
                <a:cs typeface="Cambria"/>
              </a:rPr>
              <a:t>Comprehensive Major (T/F): No Minor needed</a:t>
            </a:r>
          </a:p>
          <a:p>
            <a:r>
              <a:rPr lang="en-US" dirty="0">
                <a:latin typeface="Cambria"/>
                <a:cs typeface="Cambria"/>
              </a:rPr>
              <a:t>Non-comprehensive Major (T/F): Minor</a:t>
            </a:r>
          </a:p>
          <a:p>
            <a:r>
              <a:rPr lang="en-US" dirty="0">
                <a:latin typeface="Cambria"/>
                <a:cs typeface="Cambria"/>
              </a:rPr>
              <a:t>Minor (T)</a:t>
            </a:r>
          </a:p>
          <a:p>
            <a:r>
              <a:rPr lang="en-US" dirty="0">
                <a:latin typeface="Cambria"/>
                <a:cs typeface="Cambria"/>
              </a:rPr>
              <a:t>Concentration (T/F)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Interdisciplinary Studies</a:t>
            </a:r>
          </a:p>
          <a:p>
            <a:endParaRPr lang="en-US" dirty="0">
              <a:latin typeface="Cambria"/>
              <a:cs typeface="Cambr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657600" cy="4648200"/>
          </a:xfrm>
        </p:spPr>
        <p:txBody>
          <a:bodyPr anchor="t">
            <a:normAutofit lnSpcReduction="10000"/>
          </a:bodyPr>
          <a:lstStyle/>
          <a:p>
            <a:r>
              <a:rPr lang="en-US" dirty="0">
                <a:latin typeface="Cambria"/>
                <a:cs typeface="Cambria"/>
              </a:rPr>
              <a:t>Emphasis (not </a:t>
            </a:r>
            <a:r>
              <a:rPr lang="en-US" dirty="0" err="1">
                <a:latin typeface="Cambria"/>
                <a:cs typeface="Cambria"/>
              </a:rPr>
              <a:t>transcripted</a:t>
            </a:r>
            <a:r>
              <a:rPr lang="en-US" dirty="0">
                <a:latin typeface="Cambria"/>
                <a:cs typeface="Cambria"/>
              </a:rPr>
              <a:t> and  no feasibility study)</a:t>
            </a:r>
          </a:p>
          <a:p>
            <a:r>
              <a:rPr lang="en-US" dirty="0">
                <a:latin typeface="Cambria"/>
                <a:cs typeface="Cambria"/>
              </a:rPr>
              <a:t>Option (T/F)</a:t>
            </a:r>
          </a:p>
          <a:p>
            <a:r>
              <a:rPr lang="en-US" dirty="0">
                <a:latin typeface="Cambria"/>
                <a:cs typeface="Cambria"/>
              </a:rPr>
              <a:t>Track (no approval needed)</a:t>
            </a:r>
          </a:p>
          <a:p>
            <a:r>
              <a:rPr lang="en-US" dirty="0">
                <a:latin typeface="Cambria"/>
                <a:cs typeface="Cambria"/>
              </a:rPr>
              <a:t>Certificate of Undergraduate Studies (T/F)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5200" y="5486400"/>
            <a:ext cx="2667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mbria"/>
                <a:cs typeface="Cambria"/>
              </a:rPr>
              <a:t>T = </a:t>
            </a:r>
            <a:r>
              <a:rPr lang="en-US" b="1" dirty="0" err="1">
                <a:solidFill>
                  <a:schemeClr val="bg1"/>
                </a:solidFill>
                <a:latin typeface="Cambria"/>
                <a:cs typeface="Cambria"/>
              </a:rPr>
              <a:t>Transcripted</a:t>
            </a:r>
            <a:endParaRPr lang="en-US" b="1" dirty="0">
              <a:solidFill>
                <a:schemeClr val="bg1"/>
              </a:solidFill>
              <a:latin typeface="Cambria"/>
              <a:cs typeface="Cambria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ambria"/>
                <a:cs typeface="Cambria"/>
              </a:rPr>
              <a:t>F = Feasibility Study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48600" y="63404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222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CCPI’s Website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5029200"/>
            <a:ext cx="7696200" cy="2243328"/>
          </a:xfrm>
        </p:spPr>
        <p:txBody>
          <a:bodyPr/>
          <a:lstStyle/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accent3"/>
                </a:solidFill>
                <a:hlinkClick r:id="rId3"/>
              </a:rPr>
              <a:t>http://www.wiu.edu/faculty_senate/committees/facultysenate/ccpi/</a:t>
            </a:r>
            <a:endParaRPr lang="en-US" sz="1800" b="1" dirty="0">
              <a:solidFill>
                <a:schemeClr val="accent3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B15238-DC39-4A66-9A62-CA5322CF0A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685800"/>
            <a:ext cx="6019800" cy="4343400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400800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43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All Forms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0" y="609600"/>
            <a:ext cx="3470275" cy="4648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Put reason for request in the gray box</a:t>
            </a:r>
          </a:p>
          <a:p>
            <a:r>
              <a:rPr lang="en-US" dirty="0"/>
              <a:t>Remove directions in italics</a:t>
            </a:r>
          </a:p>
          <a:p>
            <a:r>
              <a:rPr lang="en-US" dirty="0"/>
              <a:t>Remove sections that are not relevant to your proposal</a:t>
            </a:r>
          </a:p>
          <a:p>
            <a:r>
              <a:rPr lang="en-US" dirty="0"/>
              <a:t>Count words and letters! (We will)</a:t>
            </a:r>
          </a:p>
          <a:p>
            <a:r>
              <a:rPr lang="en-US" dirty="0"/>
              <a:t>Make sure your old information matches the current </a:t>
            </a:r>
            <a:r>
              <a:rPr lang="en-US" dirty="0">
                <a:solidFill>
                  <a:schemeClr val="accent3"/>
                </a:solidFill>
                <a:hlinkClick r:id="rId2"/>
              </a:rPr>
              <a:t>catalog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No Gs!</a:t>
            </a:r>
          </a:p>
          <a:p>
            <a:r>
              <a:rPr lang="en-US" b="1" dirty="0"/>
              <a:t>Check with ALL other departments</a:t>
            </a:r>
          </a:p>
          <a:p>
            <a:r>
              <a:rPr lang="en-US" dirty="0"/>
              <a:t>Search the catalog</a:t>
            </a:r>
          </a:p>
          <a:p>
            <a:pPr lvl="1"/>
            <a:r>
              <a:rPr lang="en-US" dirty="0"/>
              <a:t>Course titles, descriptions, and content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533400"/>
            <a:ext cx="49117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2477610"/>
            <a:ext cx="4759325" cy="7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556" y="3352800"/>
            <a:ext cx="4325127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7924800" y="867791"/>
            <a:ext cx="762000" cy="4276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884079" y="2477610"/>
            <a:ext cx="581040" cy="2955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55202" y="2698885"/>
            <a:ext cx="423572" cy="3009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495800" y="4800600"/>
            <a:ext cx="2667000" cy="5000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495800" y="4800600"/>
            <a:ext cx="2590800" cy="5000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5884079" y="3733800"/>
            <a:ext cx="120252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24800" y="62642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85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38928"/>
            <a:ext cx="6781800" cy="9570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Request for New Course</a:t>
            </a:r>
            <a:br>
              <a:rPr lang="en-US" dirty="0"/>
            </a:br>
            <a:r>
              <a:rPr lang="en-US" sz="2000" dirty="0">
                <a:latin typeface="+mn-lt"/>
              </a:rPr>
              <a:t>Goes to Faculty Senate and Provost’s Office after CCPI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399" y="762000"/>
            <a:ext cx="4097993" cy="3767328"/>
          </a:xfrm>
        </p:spPr>
        <p:txBody>
          <a:bodyPr anchor="t"/>
          <a:lstStyle/>
          <a:p>
            <a:r>
              <a:rPr lang="en-US" dirty="0"/>
              <a:t>Prerequisites </a:t>
            </a:r>
          </a:p>
          <a:p>
            <a:r>
              <a:rPr lang="en-US" dirty="0"/>
              <a:t>Course objectives (action verbs)</a:t>
            </a:r>
          </a:p>
          <a:p>
            <a:r>
              <a:rPr lang="en-US" dirty="0"/>
              <a:t>Letters of support</a:t>
            </a:r>
          </a:p>
          <a:p>
            <a:r>
              <a:rPr lang="en-US" dirty="0"/>
              <a:t>Moratorium on number reuse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827" y="1371600"/>
            <a:ext cx="4817407" cy="317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44067"/>
            <a:ext cx="6629400" cy="112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3580589"/>
            <a:ext cx="4021792" cy="167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3404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2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56550"/>
            <a:ext cx="8001000" cy="815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Request for Change of Major or Minor</a:t>
            </a:r>
            <a:br>
              <a:rPr lang="en-US" sz="4000" dirty="0"/>
            </a:br>
            <a:r>
              <a:rPr lang="en-US" sz="2000" dirty="0">
                <a:latin typeface="+mn-lt"/>
              </a:rPr>
              <a:t>Goes to Faculty Senate and Provost’s Office after CCPI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0"/>
            <a:ext cx="4114800" cy="4495800"/>
          </a:xfrm>
        </p:spPr>
        <p:txBody>
          <a:bodyPr>
            <a:normAutofit/>
          </a:bodyPr>
          <a:lstStyle/>
          <a:p>
            <a:r>
              <a:rPr lang="en-US" dirty="0"/>
              <a:t>Your curriculum is a living thing. Keep track of how it changes!</a:t>
            </a:r>
          </a:p>
          <a:p>
            <a:r>
              <a:rPr lang="en-US" dirty="0"/>
              <a:t>Keep organization consistent with the current catalog as much as possible.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9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0BAB6EB-7AD4-45AF-8C74-6AEC846FF8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751" r="2957" b="1032"/>
          <a:stretch/>
        </p:blipFill>
        <p:spPr>
          <a:xfrm>
            <a:off x="4948478" y="152400"/>
            <a:ext cx="3814523" cy="514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2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56550"/>
            <a:ext cx="8001000" cy="815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Request for Change of Major or Minor</a:t>
            </a:r>
            <a:br>
              <a:rPr lang="en-US" sz="4000" dirty="0"/>
            </a:br>
            <a:r>
              <a:rPr lang="en-US" sz="2000" dirty="0">
                <a:latin typeface="+mn-lt"/>
              </a:rPr>
              <a:t>Goes to Faculty Senate and Provost’s Office after CCPI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0"/>
            <a:ext cx="7810500" cy="2345632"/>
          </a:xfrm>
        </p:spPr>
        <p:txBody>
          <a:bodyPr>
            <a:normAutofit/>
          </a:bodyPr>
          <a:lstStyle/>
          <a:p>
            <a:r>
              <a:rPr lang="en-US" dirty="0"/>
              <a:t>Line up changes</a:t>
            </a:r>
          </a:p>
          <a:p>
            <a:r>
              <a:rPr lang="en-US" dirty="0"/>
              <a:t>Use SAME if no change from “EXISTING”</a:t>
            </a:r>
          </a:p>
          <a:p>
            <a:r>
              <a:rPr lang="en-US" b="1" dirty="0"/>
              <a:t>Bold</a:t>
            </a:r>
            <a:r>
              <a:rPr lang="en-US" dirty="0"/>
              <a:t> changes</a:t>
            </a:r>
          </a:p>
          <a:p>
            <a:r>
              <a:rPr lang="en-US" dirty="0"/>
              <a:t>If you need help, ask!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10</a:t>
            </a:fld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D9DC527-7996-4AF3-A4EC-B52CCB6459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3640"/>
          <a:stretch/>
        </p:blipFill>
        <p:spPr>
          <a:xfrm>
            <a:off x="610848" y="2872545"/>
            <a:ext cx="8303304" cy="2345631"/>
          </a:xfrm>
          <a:prstGeom prst="rect">
            <a:avLst/>
          </a:prstGeom>
        </p:spPr>
      </p:pic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1A60A3E7-5059-4AE9-958D-6F2FA2C5ABE5}"/>
              </a:ext>
            </a:extLst>
          </p:cNvPr>
          <p:cNvSpPr/>
          <p:nvPr/>
        </p:nvSpPr>
        <p:spPr>
          <a:xfrm>
            <a:off x="2895600" y="3657600"/>
            <a:ext cx="4114800" cy="52226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Line up changes in these columns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57800" y="4241818"/>
            <a:ext cx="25146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 SAME if no change</a:t>
            </a:r>
          </a:p>
        </p:txBody>
      </p:sp>
    </p:spTree>
    <p:extLst>
      <p:ext uri="{BB962C8B-B14F-4D97-AF65-F5344CB8AC3E}">
        <p14:creationId xmlns:p14="http://schemas.microsoft.com/office/powerpoint/2010/main" val="2647996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412620"/>
            <a:ext cx="8001000" cy="17595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Multipurpose Request for Change Form</a:t>
            </a:r>
            <a:br>
              <a:rPr lang="en-US" dirty="0"/>
            </a:br>
            <a:r>
              <a:rPr lang="en-US" sz="2000" dirty="0">
                <a:latin typeface="+mn-lt"/>
              </a:rPr>
              <a:t>Goes straight to Provost’s Office after CCPI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Course Title</a:t>
            </a:r>
          </a:p>
          <a:p>
            <a:r>
              <a:rPr lang="en-US" dirty="0"/>
              <a:t>Credit Hour</a:t>
            </a:r>
          </a:p>
          <a:p>
            <a:r>
              <a:rPr lang="en-US" dirty="0"/>
              <a:t>Division Change</a:t>
            </a:r>
          </a:p>
          <a:p>
            <a:r>
              <a:rPr lang="en-US" dirty="0"/>
              <a:t>Course Description</a:t>
            </a:r>
          </a:p>
          <a:p>
            <a:r>
              <a:rPr lang="en-US" dirty="0"/>
              <a:t>Prerequisite</a:t>
            </a:r>
          </a:p>
          <a:p>
            <a:r>
              <a:rPr lang="en-US" dirty="0"/>
              <a:t>Repeatability</a:t>
            </a:r>
          </a:p>
          <a:p>
            <a:r>
              <a:rPr lang="en-US" dirty="0"/>
              <a:t>One request form can include multiple changes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A5AD666-EF97-4574-B20D-6981DDBD95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707311"/>
            <a:ext cx="3657600" cy="3669618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3404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63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685800"/>
          </a:xfrm>
        </p:spPr>
        <p:txBody>
          <a:bodyPr>
            <a:noAutofit/>
          </a:bodyPr>
          <a:lstStyle/>
          <a:p>
            <a:r>
              <a:rPr lang="en-US" sz="4000" dirty="0"/>
              <a:t>What Doesn’t CCPI Need to Approve?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696200" cy="4648200"/>
          </a:xfrm>
        </p:spPr>
        <p:txBody>
          <a:bodyPr anchor="t">
            <a:normAutofit fontScale="70000" lnSpcReduction="20000"/>
          </a:bodyPr>
          <a:lstStyle/>
          <a:p>
            <a:r>
              <a:rPr lang="en-US" b="1" dirty="0">
                <a:latin typeface="Cambria"/>
                <a:cs typeface="Cambria"/>
              </a:rPr>
              <a:t>Changes in course numbers  WITH THE EXCEPTION of changes from lower to upper division or from upper to lower division</a:t>
            </a:r>
          </a:p>
          <a:p>
            <a:r>
              <a:rPr lang="en-US" b="1" dirty="0">
                <a:latin typeface="Cambria"/>
                <a:cs typeface="Cambria"/>
              </a:rPr>
              <a:t>Changes in course titles</a:t>
            </a:r>
          </a:p>
          <a:p>
            <a:r>
              <a:rPr lang="en-US" b="1" u="sng" dirty="0">
                <a:latin typeface="Cambria"/>
                <a:cs typeface="Cambria"/>
              </a:rPr>
              <a:t>Minor</a:t>
            </a:r>
            <a:r>
              <a:rPr lang="en-US" b="1" dirty="0">
                <a:latin typeface="Cambria"/>
                <a:cs typeface="Cambria"/>
              </a:rPr>
              <a:t> changes in specified course content and objectives, such as:</a:t>
            </a:r>
          </a:p>
          <a:p>
            <a:pPr lvl="1"/>
            <a:r>
              <a:rPr lang="en-US" b="1" dirty="0">
                <a:latin typeface="Cambria"/>
                <a:cs typeface="Cambria"/>
              </a:rPr>
              <a:t>Nomenclature</a:t>
            </a:r>
          </a:p>
          <a:p>
            <a:pPr lvl="1"/>
            <a:r>
              <a:rPr lang="en-US" b="1" dirty="0">
                <a:latin typeface="Cambria"/>
                <a:cs typeface="Cambria"/>
              </a:rPr>
              <a:t>Changes that do not increase course content or expand objectives</a:t>
            </a:r>
          </a:p>
          <a:p>
            <a:r>
              <a:rPr lang="en-US" b="1" u="sng" dirty="0">
                <a:latin typeface="Cambria"/>
                <a:cs typeface="Cambria"/>
              </a:rPr>
              <a:t>Minor</a:t>
            </a:r>
            <a:r>
              <a:rPr lang="en-US" b="1" dirty="0">
                <a:latin typeface="Cambria"/>
                <a:cs typeface="Cambria"/>
              </a:rPr>
              <a:t> changes in course requirements for a major, minor, option, concentration, emphasis, or certificate of undergraduate studies which </a:t>
            </a:r>
            <a:r>
              <a:rPr lang="en-US" b="1" u="sng" dirty="0">
                <a:latin typeface="Cambria"/>
                <a:cs typeface="Cambria"/>
              </a:rPr>
              <a:t>do not</a:t>
            </a:r>
            <a:r>
              <a:rPr lang="en-US" b="1" dirty="0">
                <a:latin typeface="Cambria"/>
                <a:cs typeface="Cambria"/>
              </a:rPr>
              <a:t> change the core, specify required general education courses, or result in a net increase in the number of required hours in the program, such as:</a:t>
            </a:r>
          </a:p>
          <a:p>
            <a:pPr lvl="1"/>
            <a:r>
              <a:rPr lang="en-US" b="1" dirty="0">
                <a:latin typeface="Cambria"/>
                <a:cs typeface="Cambria"/>
              </a:rPr>
              <a:t>Changing courses included in directed electives  (including adding)</a:t>
            </a:r>
          </a:p>
          <a:p>
            <a:r>
              <a:rPr lang="en-US" b="1" dirty="0">
                <a:latin typeface="Cambria"/>
                <a:cs typeface="Cambria"/>
              </a:rPr>
              <a:t>Changes in course prerequisites  (not new or increased), such as:</a:t>
            </a:r>
          </a:p>
          <a:p>
            <a:pPr lvl="1"/>
            <a:r>
              <a:rPr lang="en-US" b="1" dirty="0">
                <a:latin typeface="Cambria"/>
                <a:cs typeface="Cambria"/>
              </a:rPr>
              <a:t>Deletion of a prerequisite</a:t>
            </a:r>
          </a:p>
          <a:p>
            <a:pPr lvl="1"/>
            <a:r>
              <a:rPr lang="en-US" b="1" dirty="0">
                <a:latin typeface="Cambria"/>
                <a:cs typeface="Cambria"/>
              </a:rPr>
              <a:t>Permission statements  (e.g., permission of instructor required)</a:t>
            </a:r>
          </a:p>
          <a:p>
            <a:pPr lvl="1"/>
            <a:r>
              <a:rPr lang="en-US" b="1" dirty="0">
                <a:latin typeface="Cambria"/>
                <a:cs typeface="Cambria"/>
              </a:rPr>
              <a:t>Change in prerequisite that stays within the same department/school/unit, upper or lower division, and semester hour range</a:t>
            </a:r>
          </a:p>
          <a:p>
            <a:r>
              <a:rPr lang="en-US" b="1" dirty="0">
                <a:latin typeface="Cambria"/>
                <a:cs typeface="Cambria"/>
              </a:rPr>
              <a:t>Dropping of courses no longer needed</a:t>
            </a:r>
          </a:p>
          <a:p>
            <a:r>
              <a:rPr lang="en-US" b="1" dirty="0">
                <a:latin typeface="Cambria"/>
                <a:cs typeface="Cambria"/>
              </a:rPr>
              <a:t>Changes in course prefixes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404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6096000"/>
            <a:ext cx="76962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b" anchorCtr="0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FFFFFF"/>
                </a:solidFill>
              </a:rPr>
              <a:t>Send all of these to Provost’s Office.</a:t>
            </a:r>
          </a:p>
        </p:txBody>
      </p:sp>
    </p:spTree>
    <p:extLst>
      <p:ext uri="{BB962C8B-B14F-4D97-AF65-F5344CB8AC3E}">
        <p14:creationId xmlns:p14="http://schemas.microsoft.com/office/powerpoint/2010/main" val="34823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67818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CCPI Meetings </a:t>
            </a:r>
            <a:r>
              <a:rPr lang="en-US" sz="3600" dirty="0"/>
              <a:t>2019-2020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09472"/>
            <a:ext cx="4038600" cy="2624328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Cambria"/>
                <a:cs typeface="Cambria"/>
              </a:rPr>
              <a:t>September 26</a:t>
            </a:r>
            <a:endParaRPr lang="en-US" dirty="0">
              <a:latin typeface="Cambria"/>
              <a:cs typeface="Cambria"/>
            </a:endParaRPr>
          </a:p>
          <a:p>
            <a:r>
              <a:rPr lang="en-US" b="1" dirty="0">
                <a:latin typeface="Cambria"/>
                <a:cs typeface="Cambria"/>
              </a:rPr>
              <a:t>October 10</a:t>
            </a:r>
            <a:endParaRPr lang="en-US" dirty="0">
              <a:latin typeface="Cambria"/>
              <a:cs typeface="Cambria"/>
            </a:endParaRPr>
          </a:p>
          <a:p>
            <a:r>
              <a:rPr lang="en-US" b="1" dirty="0">
                <a:latin typeface="Cambria"/>
                <a:cs typeface="Cambria"/>
              </a:rPr>
              <a:t>October 24</a:t>
            </a:r>
            <a:endParaRPr lang="en-US" dirty="0">
              <a:latin typeface="Cambria"/>
              <a:cs typeface="Cambria"/>
            </a:endParaRPr>
          </a:p>
          <a:p>
            <a:r>
              <a:rPr lang="en-US" b="1" dirty="0">
                <a:latin typeface="Cambria"/>
                <a:cs typeface="Cambria"/>
              </a:rPr>
              <a:t>November 7</a:t>
            </a:r>
          </a:p>
          <a:p>
            <a:r>
              <a:rPr lang="en-US" b="1" dirty="0">
                <a:latin typeface="Cambria"/>
                <a:cs typeface="Cambria"/>
              </a:rPr>
              <a:t>November 21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109472"/>
            <a:ext cx="4038600" cy="3767328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Cambria"/>
                <a:cs typeface="Cambria"/>
              </a:rPr>
              <a:t>January 23</a:t>
            </a:r>
            <a:endParaRPr lang="en-US" dirty="0">
              <a:latin typeface="Cambria"/>
              <a:cs typeface="Cambria"/>
            </a:endParaRPr>
          </a:p>
          <a:p>
            <a:r>
              <a:rPr lang="en-US" b="1" dirty="0">
                <a:latin typeface="Cambria"/>
                <a:cs typeface="Cambria"/>
              </a:rPr>
              <a:t>February 6</a:t>
            </a:r>
            <a:endParaRPr lang="en-US" dirty="0">
              <a:latin typeface="Cambria"/>
              <a:cs typeface="Cambria"/>
            </a:endParaRPr>
          </a:p>
          <a:p>
            <a:r>
              <a:rPr lang="en-US" b="1" dirty="0">
                <a:latin typeface="Cambria"/>
                <a:cs typeface="Cambria"/>
              </a:rPr>
              <a:t>February 20</a:t>
            </a:r>
          </a:p>
          <a:p>
            <a:r>
              <a:rPr lang="en-US" b="1" dirty="0">
                <a:latin typeface="Cambria"/>
                <a:cs typeface="Cambria"/>
              </a:rPr>
              <a:t>March 5</a:t>
            </a:r>
          </a:p>
          <a:p>
            <a:r>
              <a:rPr lang="en-US" b="1" dirty="0">
                <a:latin typeface="Cambria"/>
                <a:cs typeface="Cambria"/>
              </a:rPr>
              <a:t>March 26</a:t>
            </a:r>
          </a:p>
          <a:p>
            <a:r>
              <a:rPr lang="en-US" b="1" dirty="0">
                <a:latin typeface="Cambria"/>
                <a:cs typeface="Cambria"/>
              </a:rPr>
              <a:t>April 9</a:t>
            </a:r>
          </a:p>
          <a:p>
            <a:r>
              <a:rPr lang="en-US" b="1" dirty="0">
                <a:latin typeface="Cambria"/>
                <a:cs typeface="Cambria"/>
              </a:rPr>
              <a:t>April 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47747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/>
                <a:cs typeface="Cambria"/>
              </a:rPr>
              <a:t>All CCPI meetings are at 3:30 p.m. on Thursdays in </a:t>
            </a:r>
            <a:r>
              <a:rPr lang="en-US" b="1" dirty="0" err="1">
                <a:latin typeface="Cambria"/>
                <a:cs typeface="Cambria"/>
              </a:rPr>
              <a:t>Horrabin</a:t>
            </a:r>
            <a:r>
              <a:rPr lang="en-US" b="1" dirty="0">
                <a:latin typeface="Cambria"/>
                <a:cs typeface="Cambria"/>
              </a:rPr>
              <a:t> Hall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4953000"/>
            <a:ext cx="7848599" cy="400110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Dates should be somewhat comparable for 2020-2021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439A37-7FA8-405D-A3FC-A77CB95C00C1}"/>
              </a:ext>
            </a:extLst>
          </p:cNvPr>
          <p:cNvSpPr txBox="1"/>
          <p:nvPr/>
        </p:nvSpPr>
        <p:spPr>
          <a:xfrm>
            <a:off x="1371600" y="3631268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Curricular requests should be submitted to the Faculty Senate Office one week prior to each meeting.</a:t>
            </a:r>
          </a:p>
        </p:txBody>
      </p:sp>
    </p:spTree>
    <p:extLst>
      <p:ext uri="{BB962C8B-B14F-4D97-AF65-F5344CB8AC3E}">
        <p14:creationId xmlns:p14="http://schemas.microsoft.com/office/powerpoint/2010/main" val="1745744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05400"/>
            <a:ext cx="7543800" cy="1066800"/>
          </a:xfrm>
        </p:spPr>
        <p:txBody>
          <a:bodyPr/>
          <a:lstStyle/>
          <a:p>
            <a:pPr algn="ctr"/>
            <a:r>
              <a:rPr lang="en-US" dirty="0"/>
              <a:t>Get Help Early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3657600" cy="3962400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Cambria"/>
                <a:cs typeface="Cambria"/>
              </a:rPr>
              <a:t>Steve Bennett, CCPI Chair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SW-Bennett1@wiu.edu</a:t>
            </a:r>
          </a:p>
          <a:p>
            <a:r>
              <a:rPr lang="en-US" dirty="0">
                <a:latin typeface="Cambria"/>
                <a:cs typeface="Cambria"/>
              </a:rPr>
              <a:t>Linda </a:t>
            </a:r>
            <a:r>
              <a:rPr lang="en-US" dirty="0" err="1">
                <a:latin typeface="Cambria"/>
                <a:cs typeface="Cambria"/>
              </a:rPr>
              <a:t>Prosise</a:t>
            </a:r>
            <a:r>
              <a:rPr lang="en-US" dirty="0">
                <a:latin typeface="Cambria"/>
                <a:cs typeface="Cambria"/>
              </a:rPr>
              <a:t>, Provost’s Office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LK-Prosise@wiu.edu</a:t>
            </a:r>
          </a:p>
          <a:p>
            <a:r>
              <a:rPr lang="en-US" dirty="0">
                <a:latin typeface="Cambria"/>
                <a:cs typeface="Cambria"/>
              </a:rPr>
              <a:t>Annette Hamm, Faculty Senate Office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AE-Hamm@wiu.edu</a:t>
            </a:r>
          </a:p>
          <a:p>
            <a:r>
              <a:rPr lang="en-US" dirty="0">
                <a:latin typeface="Cambria"/>
                <a:cs typeface="Cambria"/>
              </a:rPr>
              <a:t>Donna Williams, Registrar’s Office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DJ-Williams@wiu.edu</a:t>
            </a:r>
          </a:p>
          <a:p>
            <a:r>
              <a:rPr lang="en-US" dirty="0">
                <a:latin typeface="Cambria"/>
                <a:cs typeface="Cambria"/>
              </a:rPr>
              <a:t>Mark Mossman, Provost’s Office</a:t>
            </a:r>
          </a:p>
          <a:p>
            <a:pPr lvl="1"/>
            <a:r>
              <a:rPr lang="en-US" dirty="0">
                <a:latin typeface="Cambria"/>
                <a:cs typeface="Cambria"/>
              </a:rPr>
              <a:t>MA-Mossman@wiu.edu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657600" cy="3886200"/>
          </a:xfrm>
        </p:spPr>
        <p:txBody>
          <a:bodyPr anchor="t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3400" i="1" dirty="0">
                <a:latin typeface="Cambria"/>
                <a:cs typeface="Cambria"/>
              </a:rPr>
              <a:t>Remember, this process is here to help you develop curriculum, not stand in your way!</a:t>
            </a:r>
          </a:p>
          <a:p>
            <a:pPr marL="0" indent="0">
              <a:buNone/>
            </a:pPr>
            <a:endParaRPr lang="en-US" dirty="0">
              <a:latin typeface="Cambria"/>
              <a:cs typeface="Cambria"/>
            </a:endParaRPr>
          </a:p>
          <a:p>
            <a:pPr marL="0" indent="0">
              <a:buNone/>
            </a:pPr>
            <a:endParaRPr lang="en-US" dirty="0">
              <a:latin typeface="Cambria"/>
              <a:cs typeface="Cambr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6264275"/>
            <a:ext cx="762000" cy="365125"/>
          </a:xfrm>
        </p:spPr>
        <p:txBody>
          <a:bodyPr/>
          <a:lstStyle/>
          <a:p>
            <a:fld id="{FCD3592F-569A-4DA6-B7F6-203CBB044F6E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62000" y="457200"/>
            <a:ext cx="6781800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655430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Custom 1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A04DA3"/>
      </a:hlink>
      <a:folHlink>
        <a:srgbClr val="A04DA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1795</TotalTime>
  <Words>762</Words>
  <Application>Microsoft Office PowerPoint</Application>
  <PresentationFormat>On-screen Show (4:3)</PresentationFormat>
  <Paragraphs>162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Big Caslon</vt:lpstr>
      <vt:lpstr>Calibri</vt:lpstr>
      <vt:lpstr>Cambria</vt:lpstr>
      <vt:lpstr>Impact</vt:lpstr>
      <vt:lpstr>Times New Roman</vt:lpstr>
      <vt:lpstr>Wingdings</vt:lpstr>
      <vt:lpstr>NewsPrint</vt:lpstr>
      <vt:lpstr>CCPI Curriculum Workshop</vt:lpstr>
      <vt:lpstr>PowerPoint Presentation</vt:lpstr>
      <vt:lpstr>Curricular Process</vt:lpstr>
      <vt:lpstr>What does CCPI see?</vt:lpstr>
      <vt:lpstr>Those Pesky Terms</vt:lpstr>
      <vt:lpstr>CCPI’s Website</vt:lpstr>
      <vt:lpstr>Tips for All Forms</vt:lpstr>
      <vt:lpstr>Request for New Course Goes to Faculty Senate and Provost’s Office after CCPI</vt:lpstr>
      <vt:lpstr>Request for Change of Major or Minor Goes to Faculty Senate and Provost’s Office after CCPI</vt:lpstr>
      <vt:lpstr>Request for Change of Major or Minor Goes to Faculty Senate and Provost’s Office after CCPI</vt:lpstr>
      <vt:lpstr>Multipurpose Request for Change Form Goes straight to Provost’s Office after CCPI</vt:lpstr>
      <vt:lpstr>What Doesn’t CCPI Need to Approve?</vt:lpstr>
      <vt:lpstr>CCPI Meetings 2019-2020</vt:lpstr>
      <vt:lpstr>Get Help Early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Workshop</dc:title>
  <dc:creator>Bridget K Welch</dc:creator>
  <cp:lastModifiedBy>Annette E Hamm</cp:lastModifiedBy>
  <cp:revision>75</cp:revision>
  <cp:lastPrinted>2016-03-28T15:15:32Z</cp:lastPrinted>
  <dcterms:created xsi:type="dcterms:W3CDTF">2013-08-27T18:30:35Z</dcterms:created>
  <dcterms:modified xsi:type="dcterms:W3CDTF">2019-09-19T14:06:02Z</dcterms:modified>
</cp:coreProperties>
</file>