
<file path=[Content_Types].xml><?xml version="1.0" encoding="utf-8"?>
<Types xmlns="http://schemas.openxmlformats.org/package/2006/content-types">
  <Default Extension="bin" ContentType="application/vnd.openxmlformats-officedocument.oleObject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notesSlides/notesSlide14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502" r:id="rId2"/>
    <p:sldId id="259" r:id="rId3"/>
    <p:sldId id="262" r:id="rId4"/>
    <p:sldId id="258" r:id="rId5"/>
    <p:sldId id="432" r:id="rId6"/>
    <p:sldId id="471" r:id="rId7"/>
    <p:sldId id="513" r:id="rId8"/>
    <p:sldId id="511" r:id="rId9"/>
    <p:sldId id="509" r:id="rId10"/>
    <p:sldId id="475" r:id="rId11"/>
    <p:sldId id="476" r:id="rId12"/>
    <p:sldId id="477" r:id="rId13"/>
    <p:sldId id="478" r:id="rId14"/>
    <p:sldId id="474" r:id="rId15"/>
    <p:sldId id="479" r:id="rId16"/>
    <p:sldId id="503" r:id="rId17"/>
    <p:sldId id="504" r:id="rId18"/>
    <p:sldId id="506" r:id="rId19"/>
    <p:sldId id="505" r:id="rId20"/>
    <p:sldId id="480" r:id="rId21"/>
    <p:sldId id="481" r:id="rId22"/>
    <p:sldId id="470" r:id="rId23"/>
    <p:sldId id="482" r:id="rId24"/>
    <p:sldId id="483" r:id="rId25"/>
    <p:sldId id="484" r:id="rId26"/>
    <p:sldId id="485" r:id="rId27"/>
    <p:sldId id="499" r:id="rId28"/>
    <p:sldId id="487" r:id="rId29"/>
    <p:sldId id="510" r:id="rId30"/>
    <p:sldId id="489" r:id="rId31"/>
    <p:sldId id="490" r:id="rId32"/>
    <p:sldId id="507" r:id="rId33"/>
    <p:sldId id="276" r:id="rId34"/>
    <p:sldId id="491" r:id="rId35"/>
    <p:sldId id="492" r:id="rId36"/>
    <p:sldId id="403" r:id="rId37"/>
    <p:sldId id="494" r:id="rId38"/>
    <p:sldId id="495" r:id="rId39"/>
    <p:sldId id="473" r:id="rId40"/>
    <p:sldId id="497" r:id="rId41"/>
    <p:sldId id="498" r:id="rId42"/>
    <p:sldId id="508" r:id="rId43"/>
    <p:sldId id="472" r:id="rId44"/>
    <p:sldId id="512" r:id="rId45"/>
    <p:sldId id="486" r:id="rId46"/>
    <p:sldId id="496" r:id="rId47"/>
    <p:sldId id="354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CC99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44" autoAdjust="0"/>
    <p:restoredTop sz="94553" autoAdjust="0"/>
  </p:normalViewPr>
  <p:slideViewPr>
    <p:cSldViewPr>
      <p:cViewPr varScale="1">
        <p:scale>
          <a:sx n="64" d="100"/>
          <a:sy n="64" d="100"/>
        </p:scale>
        <p:origin x="-964" y="-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7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3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8"/>
    </mc:Choice>
    <mc:Fallback>
      <c:style val="3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Instruction Guide Traffic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Libguides!$A$2</c:f>
              <c:strCache>
                <c:ptCount val="1"/>
                <c:pt idx="0">
                  <c:v>Guide Hits</c:v>
                </c:pt>
              </c:strCache>
            </c:strRef>
          </c:tx>
          <c:invertIfNegative val="0"/>
          <c:cat>
            <c:numRef>
              <c:f>Libguides!$B$1:$E$1</c:f>
              <c:numCache>
                <c:formatCode>General</c:formatCode>
                <c:ptCount val="4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</c:numCache>
            </c:numRef>
          </c:cat>
          <c:val>
            <c:numRef>
              <c:f>Libguides!$B$2:$E$2</c:f>
              <c:numCache>
                <c:formatCode>General</c:formatCode>
                <c:ptCount val="4"/>
                <c:pt idx="0">
                  <c:v>5373</c:v>
                </c:pt>
                <c:pt idx="1">
                  <c:v>42008</c:v>
                </c:pt>
                <c:pt idx="2">
                  <c:v>38340</c:v>
                </c:pt>
                <c:pt idx="3">
                  <c:v>53462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699328"/>
        <c:axId val="35701120"/>
      </c:barChart>
      <c:catAx>
        <c:axId val="35699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5701120"/>
        <c:crosses val="autoZero"/>
        <c:auto val="1"/>
        <c:lblAlgn val="ctr"/>
        <c:lblOffset val="100"/>
        <c:noMultiLvlLbl val="0"/>
      </c:catAx>
      <c:valAx>
        <c:axId val="357011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699328"/>
        <c:crosses val="autoZero"/>
        <c:crossBetween val="between"/>
      </c:valAx>
      <c:dTable>
        <c:showHorzBorder val="1"/>
        <c:showVertBorder val="1"/>
        <c:showOutline val="1"/>
        <c:showKeys val="0"/>
      </c:dTable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Funds Spent on Paper &amp; Toner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Toner</c:v>
                </c:pt>
              </c:strCache>
            </c:strRef>
          </c:tx>
          <c:invertIfNegative val="0"/>
          <c:cat>
            <c:strRef>
              <c:f>Sheet1!$B$1:$C$1</c:f>
              <c:strCache>
                <c:ptCount val="2"/>
                <c:pt idx="0">
                  <c:v>FY11</c:v>
                </c:pt>
                <c:pt idx="1">
                  <c:v>FY12</c:v>
                </c:pt>
              </c:strCache>
            </c:strRef>
          </c:cat>
          <c:val>
            <c:numRef>
              <c:f>Sheet1!$B$2:$C$2</c:f>
              <c:numCache>
                <c:formatCode>"$"#,##0_);[Red]\("$"#,##0\)</c:formatCode>
                <c:ptCount val="2"/>
                <c:pt idx="0">
                  <c:v>5796</c:v>
                </c:pt>
                <c:pt idx="1">
                  <c:v>3128.75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Paper</c:v>
                </c:pt>
              </c:strCache>
            </c:strRef>
          </c:tx>
          <c:invertIfNegative val="0"/>
          <c:cat>
            <c:strRef>
              <c:f>Sheet1!$B$1:$C$1</c:f>
              <c:strCache>
                <c:ptCount val="2"/>
                <c:pt idx="0">
                  <c:v>FY11</c:v>
                </c:pt>
                <c:pt idx="1">
                  <c:v>FY12</c:v>
                </c:pt>
              </c:strCache>
            </c:strRef>
          </c:cat>
          <c:val>
            <c:numRef>
              <c:f>Sheet1!$B$3:$C$3</c:f>
              <c:numCache>
                <c:formatCode>"$"#,##0_);[Red]\("$"#,##0\)</c:formatCode>
                <c:ptCount val="2"/>
                <c:pt idx="0">
                  <c:v>8169.6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737280"/>
        <c:axId val="46738816"/>
      </c:barChart>
      <c:catAx>
        <c:axId val="46737280"/>
        <c:scaling>
          <c:orientation val="minMax"/>
        </c:scaling>
        <c:delete val="0"/>
        <c:axPos val="b"/>
        <c:majorTickMark val="out"/>
        <c:minorTickMark val="none"/>
        <c:tickLblPos val="nextTo"/>
        <c:crossAx val="46738816"/>
        <c:crosses val="autoZero"/>
        <c:auto val="1"/>
        <c:lblAlgn val="ctr"/>
        <c:lblOffset val="100"/>
        <c:noMultiLvlLbl val="0"/>
      </c:catAx>
      <c:valAx>
        <c:axId val="46738816"/>
        <c:scaling>
          <c:orientation val="minMax"/>
        </c:scaling>
        <c:delete val="0"/>
        <c:axPos val="l"/>
        <c:majorGridlines/>
        <c:numFmt formatCode="&quot;$&quot;#,##0_);[Red]\(&quot;$&quot;#,##0\)" sourceLinked="1"/>
        <c:majorTickMark val="out"/>
        <c:minorTickMark val="none"/>
        <c:tickLblPos val="nextTo"/>
        <c:txPr>
          <a:bodyPr/>
          <a:lstStyle/>
          <a:p>
            <a:pPr>
              <a:defRPr b="0"/>
            </a:pPr>
            <a:endParaRPr lang="en-US"/>
          </a:p>
        </c:txPr>
        <c:crossAx val="46737280"/>
        <c:crosses val="autoZero"/>
        <c:crossBetween val="between"/>
        <c:majorUnit val="2000"/>
      </c:valAx>
      <c:spPr>
        <a:noFill/>
      </c:spPr>
    </c:plotArea>
    <c:legend>
      <c:legendPos val="r"/>
      <c:layout/>
      <c:overlay val="0"/>
    </c:legend>
    <c:plotVisOnly val="1"/>
    <c:dispBlanksAs val="gap"/>
    <c:showDLblsOverMax val="0"/>
  </c:chart>
  <c:spPr>
    <a:solidFill>
      <a:srgbClr val="FFFF99"/>
    </a:solidFill>
    <a:ln>
      <a:solidFill>
        <a:schemeClr val="bg2">
          <a:lumMod val="25000"/>
          <a:alpha val="96000"/>
        </a:schemeClr>
      </a:solidFill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CLEC Materials 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cat>
            <c:strRef>
              <c:f>Sheet1!$C$11:$F$11</c:f>
              <c:strCache>
                <c:ptCount val="4"/>
                <c:pt idx="0">
                  <c:v>FY09</c:v>
                </c:pt>
                <c:pt idx="1">
                  <c:v>FY10</c:v>
                </c:pt>
                <c:pt idx="2">
                  <c:v>FY11</c:v>
                </c:pt>
                <c:pt idx="3">
                  <c:v>FY12</c:v>
                </c:pt>
              </c:strCache>
            </c:strRef>
          </c:cat>
          <c:val>
            <c:numRef>
              <c:f>Sheet1!$C$12:$F$12</c:f>
              <c:numCache>
                <c:formatCode>#,##0</c:formatCode>
                <c:ptCount val="4"/>
                <c:pt idx="0">
                  <c:v>1136</c:v>
                </c:pt>
                <c:pt idx="1">
                  <c:v>988</c:v>
                </c:pt>
                <c:pt idx="2" formatCode="#,##0_);[Red]\(#,##0\)">
                  <c:v>1243</c:v>
                </c:pt>
                <c:pt idx="3" formatCode="#,##0_);[Red]\(#,##0\)">
                  <c:v>1156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845120"/>
        <c:axId val="105846656"/>
      </c:barChart>
      <c:catAx>
        <c:axId val="105845120"/>
        <c:scaling>
          <c:orientation val="minMax"/>
        </c:scaling>
        <c:delete val="0"/>
        <c:axPos val="b"/>
        <c:majorTickMark val="out"/>
        <c:minorTickMark val="none"/>
        <c:tickLblPos val="nextTo"/>
        <c:crossAx val="105846656"/>
        <c:crosses val="autoZero"/>
        <c:auto val="1"/>
        <c:lblAlgn val="ctr"/>
        <c:lblOffset val="100"/>
        <c:noMultiLvlLbl val="0"/>
      </c:catAx>
      <c:valAx>
        <c:axId val="10584665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# of Titles Donated</a:t>
                </a:r>
              </a:p>
            </c:rich>
          </c:tx>
          <c:layout/>
          <c:overlay val="0"/>
        </c:title>
        <c:numFmt formatCode="#,##0" sourceLinked="1"/>
        <c:majorTickMark val="out"/>
        <c:minorTickMark val="none"/>
        <c:tickLblPos val="nextTo"/>
        <c:crossAx val="105845120"/>
        <c:crosses val="autoZero"/>
        <c:crossBetween val="between"/>
      </c:valAx>
    </c:plotArea>
    <c:plotVisOnly val="1"/>
    <c:dispBlanksAs val="gap"/>
    <c:showDLblsOverMax val="0"/>
  </c:chart>
  <c:spPr>
    <a:solidFill>
      <a:schemeClr val="accent4">
        <a:lumMod val="40000"/>
        <a:lumOff val="60000"/>
      </a:schemeClr>
    </a:solidFill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Capitol Campaign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dLbls>
            <c:dLbl>
              <c:idx val="0"/>
              <c:spPr/>
              <c:txPr>
                <a:bodyPr/>
                <a:lstStyle/>
                <a:p>
                  <a:pPr>
                    <a:defRPr sz="15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15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5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Sheet1!$A$3:$B$3</c:f>
              <c:strCache>
                <c:ptCount val="2"/>
                <c:pt idx="0">
                  <c:v>Goal</c:v>
                </c:pt>
                <c:pt idx="1">
                  <c:v>Amount Raised</c:v>
                </c:pt>
              </c:strCache>
            </c:strRef>
          </c:cat>
          <c:val>
            <c:numRef>
              <c:f>Sheet1!$A$4:$B$4</c:f>
              <c:numCache>
                <c:formatCode>"$"#,##0</c:formatCode>
                <c:ptCount val="2"/>
                <c:pt idx="0">
                  <c:v>1165000</c:v>
                </c:pt>
                <c:pt idx="1">
                  <c:v>666185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spPr>
    <a:solidFill>
      <a:schemeClr val="accent4">
        <a:lumMod val="40000"/>
        <a:lumOff val="60000"/>
      </a:schemeClr>
    </a:solidFill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Sheet1!$A$4</c:f>
              <c:strCache>
                <c:ptCount val="1"/>
                <c:pt idx="0">
                  <c:v>Staff Computers</c:v>
                </c:pt>
              </c:strCache>
            </c:strRef>
          </c:tx>
          <c:cat>
            <c:strRef>
              <c:f>Sheet1!$B$3:$E$3</c:f>
              <c:strCache>
                <c:ptCount val="4"/>
                <c:pt idx="0">
                  <c:v>More than 1 year</c:v>
                </c:pt>
                <c:pt idx="1">
                  <c:v>1 year</c:v>
                </c:pt>
                <c:pt idx="2">
                  <c:v>Less than 1 year</c:v>
                </c:pt>
                <c:pt idx="3">
                  <c:v>No warranty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0</c:v>
                </c:pt>
                <c:pt idx="1">
                  <c:v>23</c:v>
                </c:pt>
                <c:pt idx="2">
                  <c:v>12</c:v>
                </c:pt>
                <c:pt idx="3">
                  <c:v>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delete val="1"/>
      </c:legendEntry>
      <c:overlay val="0"/>
    </c:legend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Sheet1!$A$5</c:f>
              <c:strCache>
                <c:ptCount val="1"/>
                <c:pt idx="0">
                  <c:v>Public Computers (labs)</c:v>
                </c:pt>
              </c:strCache>
            </c:strRef>
          </c:tx>
          <c:cat>
            <c:strRef>
              <c:f>Sheet1!$B$3:$E$3</c:f>
              <c:strCache>
                <c:ptCount val="4"/>
                <c:pt idx="0">
                  <c:v>More than 1 year</c:v>
                </c:pt>
                <c:pt idx="1">
                  <c:v>1 year</c:v>
                </c:pt>
                <c:pt idx="2">
                  <c:v>Less than 1 year</c:v>
                </c:pt>
                <c:pt idx="3">
                  <c:v>No warranty</c:v>
                </c:pt>
              </c:strCache>
            </c:strRef>
          </c:cat>
          <c:val>
            <c:numRef>
              <c:f>Sheet1!$B$5:$E$5</c:f>
              <c:numCache>
                <c:formatCode>General</c:formatCode>
                <c:ptCount val="4"/>
                <c:pt idx="0">
                  <c:v>35</c:v>
                </c:pt>
                <c:pt idx="1">
                  <c:v>27</c:v>
                </c:pt>
                <c:pt idx="2">
                  <c:v>22</c:v>
                </c:pt>
                <c:pt idx="3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0D862B-283A-4B22-8B37-31D21284B1C4}" type="datetimeFigureOut">
              <a:rPr lang="en-US" smtClean="0"/>
              <a:pPr/>
              <a:t>3/28/2012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783B53-E253-45C9-9D2F-55FC473F19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025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6CE794-C5F3-4924-A8B3-5BEC5C82C011}" type="datetimeFigureOut">
              <a:rPr lang="en-US" smtClean="0"/>
              <a:pPr/>
              <a:t>3/28/2012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E8A9EA-3438-4779-BEA6-D11F13C7CA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276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037F7-FA26-422E-902B-E111F7F43D81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037F7-FA26-422E-902B-E111F7F43D81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275A3F-8323-4280-9FC9-A93C532BD870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8A9EA-3438-4779-BEA6-D11F13C7CA4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4705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8A9EA-3438-4779-BEA6-D11F13C7CA4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548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CARLI event should be</a:t>
            </a:r>
            <a:r>
              <a:rPr lang="en-US" baseline="0" dirty="0" smtClean="0"/>
              <a:t> added here.  Also, how about the CARLI training staff attend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8A9EA-3438-4779-BEA6-D11F13C7CA4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3401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8A9EA-3438-4779-BEA6-D11F13C7CA4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219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Picture of shredder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8A9EA-3438-4779-BEA6-D11F13C7CA4E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790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8A9EA-3438-4779-BEA6-D11F13C7CA4E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790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8A9EA-3438-4779-BEA6-D11F13C7CA4E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790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8A9EA-3438-4779-BEA6-D11F13C7CA4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5867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info.</a:t>
            </a:r>
            <a:r>
              <a:rPr lang="en-US" baseline="0" dirty="0" smtClean="0"/>
              <a:t> From Jeff 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8A9EA-3438-4779-BEA6-D11F13C7CA4E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5867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275A3F-8323-4280-9FC9-A93C532BD870}" type="slidenum">
              <a:rPr lang="en-US"/>
              <a:pPr/>
              <a:t>32</a:t>
            </a:fld>
            <a:endParaRPr lang="en-US" dirty="0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275A3F-8323-4280-9FC9-A93C532BD870}" type="slidenum">
              <a:rPr lang="en-US"/>
              <a:pPr/>
              <a:t>42</a:t>
            </a:fld>
            <a:endParaRPr lang="en-US" dirty="0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8A9EA-3438-4779-BEA6-D11F13C7CA4E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5867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8A9EA-3438-4779-BEA6-D11F13C7CA4E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7005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275A3F-8323-4280-9FC9-A93C532BD870}" type="slidenum">
              <a:rPr lang="en-US"/>
              <a:pPr/>
              <a:t>47</a:t>
            </a:fld>
            <a:endParaRPr lang="en-US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4777B-C40A-46BA-B7DE-62220C2B0F2B}" type="datetimeFigureOut">
              <a:rPr lang="en-US" smtClean="0"/>
              <a:pPr/>
              <a:t>3/28/2012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D279E-6BC4-4FED-9188-0E98F8108A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4777B-C40A-46BA-B7DE-62220C2B0F2B}" type="datetimeFigureOut">
              <a:rPr lang="en-US" smtClean="0"/>
              <a:pPr/>
              <a:t>3/28/2012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D279E-6BC4-4FED-9188-0E98F8108A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4777B-C40A-46BA-B7DE-62220C2B0F2B}" type="datetimeFigureOut">
              <a:rPr lang="en-US" smtClean="0"/>
              <a:pPr/>
              <a:t>3/28/2012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D279E-6BC4-4FED-9188-0E98F8108A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4777B-C40A-46BA-B7DE-62220C2B0F2B}" type="datetimeFigureOut">
              <a:rPr lang="en-US" smtClean="0"/>
              <a:pPr/>
              <a:t>3/28/2012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D279E-6BC4-4FED-9188-0E98F8108A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4777B-C40A-46BA-B7DE-62220C2B0F2B}" type="datetimeFigureOut">
              <a:rPr lang="en-US" smtClean="0"/>
              <a:pPr/>
              <a:t>3/28/2012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D279E-6BC4-4FED-9188-0E98F8108A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4777B-C40A-46BA-B7DE-62220C2B0F2B}" type="datetimeFigureOut">
              <a:rPr lang="en-US" smtClean="0"/>
              <a:pPr/>
              <a:t>3/28/2012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D279E-6BC4-4FED-9188-0E98F8108A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4777B-C40A-46BA-B7DE-62220C2B0F2B}" type="datetimeFigureOut">
              <a:rPr lang="en-US" smtClean="0"/>
              <a:pPr/>
              <a:t>3/28/2012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D279E-6BC4-4FED-9188-0E98F8108A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4777B-C40A-46BA-B7DE-62220C2B0F2B}" type="datetimeFigureOut">
              <a:rPr lang="en-US" smtClean="0"/>
              <a:pPr/>
              <a:t>3/28/2012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D279E-6BC4-4FED-9188-0E98F8108A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4777B-C40A-46BA-B7DE-62220C2B0F2B}" type="datetimeFigureOut">
              <a:rPr lang="en-US" smtClean="0"/>
              <a:pPr/>
              <a:t>3/28/2012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D279E-6BC4-4FED-9188-0E98F8108A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4777B-C40A-46BA-B7DE-62220C2B0F2B}" type="datetimeFigureOut">
              <a:rPr lang="en-US" smtClean="0"/>
              <a:pPr/>
              <a:t>3/28/2012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D279E-6BC4-4FED-9188-0E98F8108A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4777B-C40A-46BA-B7DE-62220C2B0F2B}" type="datetimeFigureOut">
              <a:rPr lang="en-US" smtClean="0"/>
              <a:pPr/>
              <a:t>3/28/2012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D279E-6BC4-4FED-9188-0E98F8108A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84777B-C40A-46BA-B7DE-62220C2B0F2B}" type="datetimeFigureOut">
              <a:rPr lang="en-US" smtClean="0"/>
              <a:pPr/>
              <a:t>3/28/2012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DD279E-6BC4-4FED-9188-0E98F8108A1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hyperlink" Target="http://collections.carli.illinois.edu/cdm4/index_wiu_sequel.php?CISOROOT=/wiu_seque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tif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500" dirty="0" smtClean="0"/>
              <a:t>University Libraries</a:t>
            </a:r>
            <a:endParaRPr lang="en-US" sz="25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Consolidated Annual Report, Planning Document and Budget Request</a:t>
            </a:r>
            <a:endParaRPr lang="en-US" sz="2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81000"/>
            <a:ext cx="54864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13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533400"/>
            <a:ext cx="6096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University Libraries</a:t>
            </a:r>
          </a:p>
          <a:p>
            <a:pPr algn="ctr"/>
            <a:r>
              <a:rPr lang="en-US" sz="4400" dirty="0" smtClean="0"/>
              <a:t>FY12 Budget</a:t>
            </a:r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1059180" y="2209802"/>
            <a:ext cx="7366119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Personnel Services				3,353,259</a:t>
            </a:r>
          </a:p>
          <a:p>
            <a:endParaRPr lang="en-US" sz="2800" dirty="0"/>
          </a:p>
          <a:p>
            <a:r>
              <a:rPr lang="en-US" sz="2800" dirty="0" smtClean="0"/>
              <a:t>Library Materials				1,516,200</a:t>
            </a:r>
          </a:p>
          <a:p>
            <a:r>
              <a:rPr lang="en-US" sz="2000" dirty="0" smtClean="0"/>
              <a:t>	(reduced by $55,000 in FY11)</a:t>
            </a:r>
          </a:p>
          <a:p>
            <a:endParaRPr lang="en-US" sz="2000" dirty="0"/>
          </a:p>
          <a:p>
            <a:r>
              <a:rPr lang="en-US" sz="2800" dirty="0" smtClean="0"/>
              <a:t>Development			                 50,004</a:t>
            </a:r>
          </a:p>
          <a:p>
            <a:r>
              <a:rPr lang="en-US" sz="2800" dirty="0" smtClean="0"/>
              <a:t>Libraries – Operating		               204,300</a:t>
            </a:r>
          </a:p>
          <a:p>
            <a:r>
              <a:rPr lang="en-US" sz="2800" dirty="0" smtClean="0"/>
              <a:t>Development – Operating	                 15,000</a:t>
            </a:r>
          </a:p>
          <a:p>
            <a:endParaRPr lang="en-US" sz="2000" dirty="0" smtClean="0"/>
          </a:p>
          <a:p>
            <a:r>
              <a:rPr lang="en-US" sz="2800" dirty="0" smtClean="0"/>
              <a:t>	Total					5,138,763</a:t>
            </a: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304800"/>
            <a:ext cx="5410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Library Personnel</a:t>
            </a:r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1295400" y="1371602"/>
            <a:ext cx="6400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Administrative					2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 </a:t>
            </a:r>
            <a:r>
              <a:rPr lang="en-US" sz="2000" dirty="0" smtClean="0"/>
              <a:t>(Dean, Associate Dean)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n-US" sz="2400" dirty="0" smtClean="0"/>
              <a:t>Academic Support Professional		1/3</a:t>
            </a:r>
          </a:p>
          <a:p>
            <a:r>
              <a:rPr lang="en-US" sz="2000" dirty="0" smtClean="0"/>
              <a:t>   (Development Officer)</a:t>
            </a:r>
          </a:p>
          <a:p>
            <a:endParaRPr lang="en-US" sz="2800" dirty="0" smtClean="0"/>
          </a:p>
          <a:p>
            <a:r>
              <a:rPr lang="en-US" sz="2400" dirty="0" smtClean="0"/>
              <a:t>Faculty (as of 3/28/12)			18</a:t>
            </a:r>
          </a:p>
          <a:p>
            <a:r>
              <a:rPr lang="en-US" sz="2000" dirty="0" smtClean="0"/>
              <a:t>    (includes 2 vacant positions)</a:t>
            </a:r>
          </a:p>
          <a:p>
            <a:endParaRPr lang="en-US" sz="2800" dirty="0" smtClean="0"/>
          </a:p>
          <a:p>
            <a:r>
              <a:rPr lang="en-US" sz="2400" dirty="0" smtClean="0"/>
              <a:t>Civil Service				             41</a:t>
            </a:r>
          </a:p>
          <a:p>
            <a:r>
              <a:rPr lang="en-US" sz="2000" dirty="0" smtClean="0"/>
              <a:t>    (includes 1 vacant position)</a:t>
            </a:r>
          </a:p>
          <a:p>
            <a:endParaRPr lang="en-US" sz="2800" dirty="0" smtClean="0"/>
          </a:p>
          <a:p>
            <a:r>
              <a:rPr lang="en-US" sz="2400" dirty="0" smtClean="0"/>
              <a:t>Students					59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pics2-14-04 07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0333" y="609600"/>
            <a:ext cx="5511800" cy="4133850"/>
          </a:xfrm>
          <a:prstGeom prst="rect">
            <a:avLst/>
          </a:prstGeom>
          <a:noFill/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-35767" y="152400"/>
            <a:ext cx="9144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20000"/>
            </a:pPr>
            <a:endParaRPr lang="en-US" sz="5400" u="sng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20000"/>
            </a:pPr>
            <a:endParaRPr lang="en-US" sz="5400" u="sng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500" dirty="0" smtClean="0"/>
              <a:t>University Libraries</a:t>
            </a:r>
            <a:endParaRPr lang="en-US" sz="25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2011 Accomplishments and Productivity</a:t>
            </a:r>
            <a:endParaRPr lang="en-US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Enhanced Learning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i="1" dirty="0" smtClean="0"/>
              <a:t>Authors Bibliography and Database</a:t>
            </a:r>
          </a:p>
          <a:p>
            <a:pPr lvl="1"/>
            <a:r>
              <a:rPr lang="en-US" i="1" dirty="0" smtClean="0">
                <a:solidFill>
                  <a:srgbClr val="7030A0"/>
                </a:solidFill>
              </a:rPr>
              <a:t>439 Citations were added</a:t>
            </a:r>
          </a:p>
          <a:p>
            <a:pPr marL="457200" lvl="1" indent="0">
              <a:buNone/>
            </a:pPr>
            <a:r>
              <a:rPr lang="en-US" sz="2400" i="1" dirty="0" smtClean="0">
                <a:solidFill>
                  <a:srgbClr val="7030A0"/>
                </a:solidFill>
              </a:rPr>
              <a:t>	http</a:t>
            </a:r>
            <a:r>
              <a:rPr lang="en-US" sz="2400" i="1" dirty="0">
                <a:solidFill>
                  <a:srgbClr val="7030A0"/>
                </a:solidFill>
              </a:rPr>
              <a:t>://www.wiu.edu/libraries/wiu_authors/index.php</a:t>
            </a:r>
          </a:p>
          <a:p>
            <a:r>
              <a:rPr lang="en-US" dirty="0" smtClean="0"/>
              <a:t>Library Guides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213 guides were added or updated</a:t>
            </a:r>
          </a:p>
          <a:p>
            <a:pPr lvl="2"/>
            <a:r>
              <a:rPr lang="en-US" dirty="0" smtClean="0">
                <a:solidFill>
                  <a:srgbClr val="7030A0"/>
                </a:solidFill>
              </a:rPr>
              <a:t>Accessed 54,011 times during 2011</a:t>
            </a:r>
          </a:p>
          <a:p>
            <a:pPr marL="914400" lvl="2" indent="0">
              <a:buNone/>
            </a:pPr>
            <a:endParaRPr lang="en-US" dirty="0" smtClean="0">
              <a:solidFill>
                <a:srgbClr val="7030A0"/>
              </a:solidFill>
            </a:endParaRP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2895600"/>
            <a:ext cx="1676400" cy="1341120"/>
          </a:xfrm>
          <a:prstGeom prst="rect">
            <a:avLst/>
          </a:prstGeom>
        </p:spPr>
      </p:pic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848013959"/>
              </p:ext>
            </p:extLst>
          </p:nvPr>
        </p:nvGraphicFramePr>
        <p:xfrm>
          <a:off x="2708772" y="4419600"/>
          <a:ext cx="3993515" cy="1776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Enhanced Learning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Resource center for: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U.S. Patent and Trademark </a:t>
            </a:r>
            <a:r>
              <a:rPr lang="en-US" dirty="0" smtClean="0">
                <a:solidFill>
                  <a:srgbClr val="7030A0"/>
                </a:solidFill>
              </a:rPr>
              <a:t>Office</a:t>
            </a:r>
          </a:p>
          <a:p>
            <a:pPr lvl="1"/>
            <a:endParaRPr lang="en-US" dirty="0" smtClean="0">
              <a:solidFill>
                <a:srgbClr val="7030A0"/>
              </a:solidFill>
            </a:endParaRPr>
          </a:p>
          <a:p>
            <a:pPr lvl="1"/>
            <a:endParaRPr lang="en-US" dirty="0">
              <a:solidFill>
                <a:srgbClr val="7030A0"/>
              </a:solidFill>
            </a:endParaRPr>
          </a:p>
          <a:p>
            <a:pPr lvl="1"/>
            <a:endParaRPr lang="en-US" dirty="0" smtClean="0">
              <a:solidFill>
                <a:srgbClr val="7030A0"/>
              </a:solidFill>
            </a:endParaRPr>
          </a:p>
          <a:p>
            <a:pPr lvl="1"/>
            <a:endParaRPr lang="en-US" dirty="0">
              <a:solidFill>
                <a:srgbClr val="7030A0"/>
              </a:solidFill>
            </a:endParaRPr>
          </a:p>
          <a:p>
            <a:pPr lvl="1"/>
            <a:endParaRPr lang="en-US" dirty="0" smtClean="0">
              <a:solidFill>
                <a:srgbClr val="7030A0"/>
              </a:solidFill>
            </a:endParaRP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Illinois </a:t>
            </a:r>
            <a:r>
              <a:rPr lang="en-US" dirty="0">
                <a:solidFill>
                  <a:srgbClr val="7030A0"/>
                </a:solidFill>
              </a:rPr>
              <a:t>Legal Aid Online </a:t>
            </a:r>
            <a:r>
              <a:rPr lang="en-US" dirty="0" smtClean="0">
                <a:solidFill>
                  <a:srgbClr val="7030A0"/>
                </a:solidFill>
              </a:rPr>
              <a:t>Self-Help</a:t>
            </a:r>
            <a:endParaRPr lang="en-US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495800"/>
            <a:ext cx="1317211" cy="1554013"/>
          </a:xfrm>
          <a:prstGeom prst="rect">
            <a:avLst/>
          </a:prstGeom>
        </p:spPr>
      </p:pic>
      <p:pic>
        <p:nvPicPr>
          <p:cNvPr id="4" name="Picture 3" descr="Libraries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83" t="14575" r="24313" b="43558"/>
          <a:stretch/>
        </p:blipFill>
        <p:spPr>
          <a:xfrm>
            <a:off x="1676400" y="2718449"/>
            <a:ext cx="5039139" cy="232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41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823620"/>
            <a:ext cx="5956795" cy="4967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22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U. S. Patent &amp; Trademark Resource Center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Grand opening will be held in September. </a:t>
            </a:r>
          </a:p>
          <a:p>
            <a:r>
              <a:rPr lang="en-US" dirty="0" smtClean="0"/>
              <a:t>Provides a </a:t>
            </a:r>
            <a:r>
              <a:rPr lang="en-US" dirty="0"/>
              <a:t>rich regional resource for small </a:t>
            </a:r>
            <a:r>
              <a:rPr lang="en-US" dirty="0" smtClean="0"/>
              <a:t>businesses, inventors </a:t>
            </a:r>
            <a:r>
              <a:rPr lang="en-US" dirty="0"/>
              <a:t>and entrepreneurs. </a:t>
            </a:r>
          </a:p>
          <a:p>
            <a:r>
              <a:rPr lang="en-US" dirty="0"/>
              <a:t>P</a:t>
            </a:r>
            <a:r>
              <a:rPr lang="en-US" dirty="0" smtClean="0"/>
              <a:t>rovides the </a:t>
            </a:r>
            <a:r>
              <a:rPr lang="en-US" dirty="0"/>
              <a:t>region with a unique body of scientific and technical </a:t>
            </a:r>
            <a:r>
              <a:rPr lang="en-US" dirty="0" smtClean="0"/>
              <a:t>services. </a:t>
            </a:r>
          </a:p>
          <a:p>
            <a:r>
              <a:rPr lang="en-US" dirty="0" smtClean="0"/>
              <a:t>Shifts focus </a:t>
            </a:r>
            <a:r>
              <a:rPr lang="en-US" dirty="0"/>
              <a:t>from the “paper depository” concept to electronic information and specialized </a:t>
            </a:r>
            <a:r>
              <a:rPr lang="en-US" dirty="0" smtClean="0"/>
              <a:t>training.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96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Enhanced Learning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Let’s Talk About It: Making Sense of the Civil War (ALA Grant)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2362200"/>
            <a:ext cx="1828800" cy="14630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3985592"/>
            <a:ext cx="1527048" cy="2036064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4240100"/>
            <a:ext cx="2036064" cy="152704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4240100"/>
            <a:ext cx="2036064" cy="152704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5159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Enhanced Learning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Preservation of Regional History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574" y="2999895"/>
            <a:ext cx="1408469" cy="21214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590800"/>
            <a:ext cx="1627981" cy="21214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2999895"/>
            <a:ext cx="1555700" cy="21214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461" y="2667000"/>
            <a:ext cx="1626414" cy="212140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524000" y="5791199"/>
            <a:ext cx="6248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7"/>
              </a:rPr>
              <a:t>http://collections.carli.illinois.edu/cdm4/index_wiu_sequel.php?CISOROOT=/wiu_sequel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42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Enhanced Learning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Staff developments and webinars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Writing Webinar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Developing 21</a:t>
            </a:r>
            <a:r>
              <a:rPr lang="en-US" baseline="30000" dirty="0" smtClean="0">
                <a:solidFill>
                  <a:srgbClr val="7030A0"/>
                </a:solidFill>
              </a:rPr>
              <a:t>st</a:t>
            </a:r>
            <a:r>
              <a:rPr lang="en-US" dirty="0" smtClean="0">
                <a:solidFill>
                  <a:srgbClr val="7030A0"/>
                </a:solidFill>
              </a:rPr>
              <a:t> Century Skills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Is Self-Employment Right for You?</a:t>
            </a:r>
          </a:p>
          <a:p>
            <a:pPr lvl="1"/>
            <a:r>
              <a:rPr lang="en-US" dirty="0" err="1" smtClean="0">
                <a:solidFill>
                  <a:srgbClr val="7030A0"/>
                </a:solidFill>
              </a:rPr>
              <a:t>Millenials</a:t>
            </a:r>
            <a:r>
              <a:rPr lang="en-US" dirty="0" smtClean="0">
                <a:solidFill>
                  <a:srgbClr val="7030A0"/>
                </a:solidFill>
              </a:rPr>
              <a:t> at Work (or Not)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Stop Managing Too Much With Too Little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029200"/>
            <a:ext cx="2036064" cy="152704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9070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Enhanced Learning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Prepared for migration to Desire2Learn</a:t>
            </a:r>
          </a:p>
          <a:p>
            <a:r>
              <a:rPr lang="en-US" dirty="0" smtClean="0"/>
              <a:t>Provided mobile reference</a:t>
            </a:r>
          </a:p>
          <a:p>
            <a:r>
              <a:rPr lang="en-US" dirty="0" smtClean="0"/>
              <a:t>Tested Adobe Connect web conferencing</a:t>
            </a:r>
          </a:p>
          <a:p>
            <a:r>
              <a:rPr lang="en-US" dirty="0" smtClean="0"/>
              <a:t>Tested the Application of QR code</a:t>
            </a:r>
          </a:p>
          <a:p>
            <a:r>
              <a:rPr lang="en-US" dirty="0" smtClean="0"/>
              <a:t>Implemented Jing software</a:t>
            </a:r>
          </a:p>
          <a:p>
            <a:r>
              <a:rPr lang="en-US" dirty="0" smtClean="0"/>
              <a:t>Redesigned Libraries’ website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34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Enhanced Culture for High Achieving 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Interns from English and Chemistry</a:t>
            </a:r>
          </a:p>
          <a:p>
            <a:endParaRPr lang="en-US" dirty="0" smtClean="0"/>
          </a:p>
          <a:p>
            <a:r>
              <a:rPr lang="en-US" dirty="0" smtClean="0"/>
              <a:t>Illinois Regional Archives Depository (IRAD) interns in Archives</a:t>
            </a:r>
          </a:p>
          <a:p>
            <a:endParaRPr lang="en-US" dirty="0" smtClean="0"/>
          </a:p>
          <a:p>
            <a:r>
              <a:rPr lang="en-US" dirty="0" smtClean="0"/>
              <a:t>Graduate Assistants from History, Instructional Design &amp; Technology, Political Science, and RPTA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84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and Equity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Graham Scholarships were awarded to the following Libraries’ student employees: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>
                <a:solidFill>
                  <a:srgbClr val="7030A0"/>
                </a:solidFill>
              </a:rPr>
              <a:t>Sarah Ritter</a:t>
            </a:r>
            <a:r>
              <a:rPr lang="en-US" dirty="0"/>
              <a:t>			</a:t>
            </a:r>
            <a:r>
              <a:rPr lang="en-US" dirty="0" smtClean="0">
                <a:solidFill>
                  <a:srgbClr val="7030A0"/>
                </a:solidFill>
              </a:rPr>
              <a:t>Mercedes Taylor</a:t>
            </a:r>
            <a:endParaRPr lang="en-US" dirty="0">
              <a:solidFill>
                <a:srgbClr val="7030A0"/>
              </a:solidFill>
            </a:endParaRP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2800" dirty="0" smtClean="0"/>
              <a:t>Established a $1,000 study abroad scholarship to assist students with travel expenses (to implement fall 2012).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3048000"/>
            <a:ext cx="1232521" cy="1600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1" y="3042336"/>
            <a:ext cx="107124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42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2011 Events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227028"/>
            <a:ext cx="2036064" cy="152704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552" y="4799076"/>
            <a:ext cx="2039112" cy="1529334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111" y="4799076"/>
            <a:ext cx="2036064" cy="152704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010836"/>
            <a:ext cx="1068475" cy="1426866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892" y="3003987"/>
            <a:ext cx="1042219" cy="1389626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54" y="2935276"/>
            <a:ext cx="2034483" cy="152704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478" y="4799076"/>
            <a:ext cx="2036064" cy="152704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228" y="1227028"/>
            <a:ext cx="2036064" cy="152704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1143000" y="1905000"/>
            <a:ext cx="2814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Annual Book &amp; Media Sale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12664" y="3505670"/>
            <a:ext cx="2688336" cy="646331"/>
          </a:xfrm>
          <a:prstGeom prst="rect">
            <a:avLst/>
          </a:prstGeom>
          <a:noFill/>
          <a:ln w="15875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Black History Month – program and exhibit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5278" y="5379077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CARLI visit</a:t>
            </a:r>
            <a:endParaRPr lang="en-US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65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2011 Events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224" y="3186083"/>
            <a:ext cx="2714752" cy="1527048"/>
          </a:xfrm>
          <a:prstGeom prst="rect">
            <a:avLst/>
          </a:prstGeom>
          <a:ln w="15875">
            <a:solidFill>
              <a:srgbClr val="0000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822" y="1478542"/>
            <a:ext cx="2036064" cy="152704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61" y="1478542"/>
            <a:ext cx="2036064" cy="152704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48" y="4849187"/>
            <a:ext cx="2037315" cy="1527048"/>
          </a:xfrm>
          <a:prstGeom prst="rect">
            <a:avLst/>
          </a:prstGeom>
          <a:ln w="15875">
            <a:solidFill>
              <a:srgbClr val="000000"/>
            </a:solidFill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554" y="4849187"/>
            <a:ext cx="2039821" cy="1527048"/>
          </a:xfrm>
          <a:prstGeom prst="rect">
            <a:avLst/>
          </a:prstGeom>
          <a:ln w="15875">
            <a:solidFill>
              <a:srgbClr val="000000"/>
            </a:solidFill>
          </a:ln>
        </p:spPr>
      </p:pic>
      <p:sp>
        <p:nvSpPr>
          <p:cNvPr id="23" name="TextBox 22"/>
          <p:cNvSpPr txBox="1"/>
          <p:nvPr/>
        </p:nvSpPr>
        <p:spPr>
          <a:xfrm>
            <a:off x="5181600" y="20574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Authors’ Reception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9601" y="3738081"/>
            <a:ext cx="26669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Blood Pressure Screening </a:t>
            </a:r>
          </a:p>
          <a:p>
            <a:r>
              <a:rPr lang="en-US" sz="1200" b="1" dirty="0" smtClean="0">
                <a:solidFill>
                  <a:srgbClr val="7030A0"/>
                </a:solidFill>
              </a:rPr>
              <a:t>by Nursing students</a:t>
            </a:r>
            <a:endParaRPr lang="en-US" sz="1200" b="1" dirty="0">
              <a:solidFill>
                <a:srgbClr val="7030A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02376" y="5335712"/>
            <a:ext cx="2898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Astronomy Exhibit &amp; Series</a:t>
            </a:r>
          </a:p>
          <a:p>
            <a:r>
              <a:rPr lang="en-US" sz="1200" b="1" dirty="0" smtClean="0">
                <a:solidFill>
                  <a:srgbClr val="7030A0"/>
                </a:solidFill>
              </a:rPr>
              <a:t>Physical Sciences Library</a:t>
            </a:r>
            <a:endParaRPr lang="en-US" sz="1200" b="1" dirty="0">
              <a:solidFill>
                <a:srgbClr val="7030A0"/>
              </a:solidFill>
            </a:endParaRPr>
          </a:p>
        </p:txBody>
      </p:sp>
      <p:pic>
        <p:nvPicPr>
          <p:cNvPr id="4098" name="Picture 2" descr="2011-10-27_09-55-35_12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191220"/>
            <a:ext cx="2713845" cy="1527048"/>
          </a:xfrm>
          <a:prstGeom prst="rect">
            <a:avLst/>
          </a:prstGeom>
          <a:noFill/>
          <a:ln w="15875" algn="in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866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2011 Events</a:t>
            </a:r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11" y="3121152"/>
            <a:ext cx="2036064" cy="1527048"/>
          </a:xfrm>
          <a:prstGeom prst="rect">
            <a:avLst/>
          </a:prstGeom>
          <a:ln w="15875">
            <a:solidFill>
              <a:srgbClr val="000000"/>
            </a:solidFill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274" y="4876800"/>
            <a:ext cx="2033052" cy="1527048"/>
          </a:xfrm>
          <a:prstGeom prst="rect">
            <a:avLst/>
          </a:prstGeom>
          <a:ln w="15875">
            <a:solidFill>
              <a:srgbClr val="000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878" y="1261011"/>
            <a:ext cx="2036064" cy="1527048"/>
          </a:xfrm>
          <a:prstGeom prst="rect">
            <a:avLst/>
          </a:prstGeom>
          <a:ln w="15875">
            <a:solidFill>
              <a:srgbClr val="0000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281" y="1257698"/>
            <a:ext cx="2036064" cy="1527048"/>
          </a:xfrm>
          <a:prstGeom prst="rect">
            <a:avLst/>
          </a:prstGeom>
          <a:ln w="15875">
            <a:solidFill>
              <a:srgbClr val="000000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1447800" y="19050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Fall Welcome Tables</a:t>
            </a:r>
            <a:endParaRPr lang="en-US" b="1" dirty="0">
              <a:solidFill>
                <a:srgbClr val="7030A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360" y="3121152"/>
            <a:ext cx="2036064" cy="1527048"/>
          </a:xfrm>
          <a:prstGeom prst="rect">
            <a:avLst/>
          </a:prstGeom>
          <a:ln w="15875">
            <a:solidFill>
              <a:srgbClr val="000000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5105400" y="3705999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Civil War Exhibit &amp; Lecture </a:t>
            </a:r>
            <a:r>
              <a:rPr lang="en-US" sz="1200" b="1" dirty="0" smtClean="0">
                <a:solidFill>
                  <a:srgbClr val="7030A0"/>
                </a:solidFill>
              </a:rPr>
              <a:t>By Larry Balsamo</a:t>
            </a:r>
            <a:endParaRPr lang="en-US" sz="1200" b="1" dirty="0">
              <a:solidFill>
                <a:srgbClr val="7030A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57400" y="5410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Banned Books panel discussion</a:t>
            </a:r>
            <a:endParaRPr lang="en-US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359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2011 Events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632" y="2943232"/>
            <a:ext cx="2685498" cy="1527048"/>
          </a:xfrm>
          <a:prstGeom prst="rect">
            <a:avLst/>
          </a:prstGeom>
          <a:ln w="15875">
            <a:solidFill>
              <a:srgbClr val="0000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036" y="4859968"/>
            <a:ext cx="2036064" cy="1527048"/>
          </a:xfrm>
          <a:prstGeom prst="rect">
            <a:avLst/>
          </a:prstGeom>
          <a:ln w="15875">
            <a:solidFill>
              <a:srgbClr val="00000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4859968"/>
            <a:ext cx="2036064" cy="1527048"/>
          </a:xfrm>
          <a:prstGeom prst="rect">
            <a:avLst/>
          </a:prstGeom>
          <a:ln w="15875">
            <a:solidFill>
              <a:srgbClr val="000000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2021068" y="3510450"/>
            <a:ext cx="2169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7030A0"/>
                </a:solidFill>
              </a:rPr>
              <a:t>ILeadU</a:t>
            </a:r>
            <a:r>
              <a:rPr lang="en-US" b="1" dirty="0" smtClean="0">
                <a:solidFill>
                  <a:srgbClr val="7030A0"/>
                </a:solidFill>
              </a:rPr>
              <a:t> presentation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10200" y="5812662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National Library Workers’ Day</a:t>
            </a:r>
            <a:endParaRPr lang="en-US" b="1" dirty="0">
              <a:solidFill>
                <a:srgbClr val="7030A0"/>
              </a:solidFill>
            </a:endParaRPr>
          </a:p>
        </p:txBody>
      </p:sp>
      <p:pic>
        <p:nvPicPr>
          <p:cNvPr id="2050" name="Picture 2" descr="2011-10-26_11-36-10_20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709" y="2491514"/>
            <a:ext cx="1577975" cy="2776537"/>
          </a:xfrm>
          <a:prstGeom prst="rect">
            <a:avLst/>
          </a:prstGeom>
          <a:noFill/>
          <a:ln w="15875" algn="in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563112" y="1938659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ILA Conference - IL Author, Kathy Barclay </a:t>
            </a:r>
            <a:endParaRPr lang="en-US" b="1" dirty="0">
              <a:solidFill>
                <a:srgbClr val="7030A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672399"/>
            <a:ext cx="2039112" cy="1147001"/>
          </a:xfrm>
          <a:prstGeom prst="rect">
            <a:avLst/>
          </a:prstGeom>
          <a:ln w="15875"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756575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2011 Events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512" y="1391273"/>
            <a:ext cx="2036064" cy="1527048"/>
          </a:xfrm>
          <a:prstGeom prst="rect">
            <a:avLst/>
          </a:prstGeom>
          <a:ln w="15875">
            <a:solidFill>
              <a:srgbClr val="0000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462" y="1391273"/>
            <a:ext cx="2029968" cy="1522476"/>
          </a:xfrm>
          <a:prstGeom prst="rect">
            <a:avLst/>
          </a:prstGeom>
          <a:ln w="15875">
            <a:solidFill>
              <a:srgbClr val="0000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552956" y="218461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My Dear Aunt Martha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0556" y="5535371"/>
            <a:ext cx="2561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Forensic Series &amp; Exhibit</a:t>
            </a:r>
            <a:endParaRPr lang="en-US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2011-11-10_10-47-48_60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005019"/>
            <a:ext cx="2039112" cy="1147526"/>
          </a:xfrm>
          <a:prstGeom prst="rect">
            <a:avLst/>
          </a:prstGeom>
          <a:noFill/>
          <a:ln w="15875" algn="in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3075" name="Picture 3" descr="2011-11-10_10-48-23_28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5005633"/>
            <a:ext cx="2039112" cy="1146912"/>
          </a:xfrm>
          <a:prstGeom prst="rect">
            <a:avLst/>
          </a:prstGeom>
          <a:noFill/>
          <a:ln w="15875" algn="in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24" y="3276600"/>
            <a:ext cx="2036064" cy="1527048"/>
          </a:xfrm>
          <a:prstGeom prst="rect">
            <a:avLst/>
          </a:prstGeom>
          <a:ln w="15875">
            <a:solidFill>
              <a:srgbClr val="000000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3255379"/>
            <a:ext cx="2036064" cy="1527048"/>
          </a:xfrm>
          <a:prstGeom prst="rect">
            <a:avLst/>
          </a:prstGeom>
          <a:ln w="15875">
            <a:solidFill>
              <a:srgbClr val="000000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245175"/>
            <a:ext cx="2036064" cy="1527048"/>
          </a:xfrm>
          <a:prstGeom prst="rect">
            <a:avLst/>
          </a:prstGeom>
          <a:ln w="15875">
            <a:solidFill>
              <a:srgbClr val="000000"/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6781800" y="3855458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Listening Parties</a:t>
            </a:r>
            <a:endParaRPr lang="en-US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629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Facilities Enhancement &amp; Deferred Maintenance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6781800" cy="4525963"/>
          </a:xfrm>
        </p:spPr>
        <p:txBody>
          <a:bodyPr/>
          <a:lstStyle/>
          <a:p>
            <a:r>
              <a:rPr lang="en-US" i="1" dirty="0" smtClean="0"/>
              <a:t>Print release station has drastically reduced the paper waste</a:t>
            </a:r>
          </a:p>
        </p:txBody>
      </p:sp>
      <p:pic>
        <p:nvPicPr>
          <p:cNvPr id="6" name="Picture 5" descr="wasted-pap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86600" y="1752600"/>
            <a:ext cx="1390651" cy="4114800"/>
          </a:xfrm>
          <a:prstGeom prst="rect">
            <a:avLst/>
          </a:prstGeom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7296378"/>
              </p:ext>
            </p:extLst>
          </p:nvPr>
        </p:nvGraphicFramePr>
        <p:xfrm>
          <a:off x="2057400" y="3200400"/>
          <a:ext cx="43434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124200" y="6102626"/>
            <a:ext cx="441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No paper has been purchased for FY12 (as of 12/31/11)</a:t>
            </a:r>
            <a:endParaRPr lang="en-US" sz="1400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5257800" y="5410200"/>
            <a:ext cx="304800" cy="6858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00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Facilities Enhancement &amp; Deferred Maintenance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153400" cy="4525963"/>
          </a:xfrm>
        </p:spPr>
        <p:txBody>
          <a:bodyPr/>
          <a:lstStyle/>
          <a:p>
            <a:r>
              <a:rPr lang="en-US" i="1" dirty="0" smtClean="0"/>
              <a:t>Redesign of Digital Commons - a pilot for collaborative learning space and support technology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02711" y="4191381"/>
            <a:ext cx="2039112" cy="1529334"/>
          </a:xfrm>
          <a:prstGeom prst="rect">
            <a:avLst/>
          </a:prstGeom>
          <a:ln w="15875">
            <a:solidFill>
              <a:srgbClr val="000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5058090"/>
            <a:ext cx="2036064" cy="1527048"/>
          </a:xfrm>
          <a:prstGeom prst="rect">
            <a:avLst/>
          </a:prstGeom>
          <a:ln w="15875">
            <a:solidFill>
              <a:srgbClr val="0000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435626"/>
            <a:ext cx="2036064" cy="1527048"/>
          </a:xfrm>
          <a:prstGeom prst="rect">
            <a:avLst/>
          </a:prstGeom>
          <a:ln w="15875">
            <a:solidFill>
              <a:srgbClr val="00000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783" y="5058090"/>
            <a:ext cx="2036064" cy="1527048"/>
          </a:xfrm>
          <a:prstGeom prst="rect">
            <a:avLst/>
          </a:prstGeom>
          <a:ln w="15875">
            <a:solidFill>
              <a:srgbClr val="000000"/>
            </a:solidFill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783" y="3429000"/>
            <a:ext cx="2036064" cy="1527048"/>
          </a:xfrm>
          <a:prstGeom prst="rect">
            <a:avLst/>
          </a:prstGeom>
          <a:ln w="15875">
            <a:solidFill>
              <a:srgbClr val="00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507867" y="60960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7030A0"/>
                </a:solidFill>
              </a:rPr>
              <a:t>Grand Opening April 26, 2012</a:t>
            </a:r>
            <a:endParaRPr lang="en-US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849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Fiscal Responsibility &amp; Accountability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Responsible for university-wide records management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Communicate policies and managing workflow with campus offices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Communicate with State Archives on retention and disposal decisions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Manage internal/external usage of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rgbClr val="7030A0"/>
                </a:solidFill>
              </a:rPr>
              <a:t>	 shredder</a:t>
            </a:r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50711" y="4445889"/>
            <a:ext cx="2039112" cy="152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86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Fiscal Responsibility &amp; Accountability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Reorganized basement storage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858664"/>
            <a:ext cx="2036064" cy="1527048"/>
          </a:xfrm>
          <a:prstGeom prst="rect">
            <a:avLst/>
          </a:prstGeom>
          <a:ln w="15875" cmpd="sng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000926" y="4514350"/>
            <a:ext cx="1600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Before</a:t>
            </a:r>
            <a:endParaRPr lang="en-US" sz="2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850222"/>
            <a:ext cx="2036064" cy="152704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4514350"/>
            <a:ext cx="2036064" cy="1527048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7620000" y="4060409"/>
            <a:ext cx="10625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After</a:t>
            </a:r>
            <a:endParaRPr lang="en-US" sz="2200" dirty="0"/>
          </a:p>
        </p:txBody>
      </p:sp>
      <p:pic>
        <p:nvPicPr>
          <p:cNvPr id="9" name="Content Placeholder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933" y="2876050"/>
            <a:ext cx="1801368" cy="2401824"/>
          </a:xfrm>
          <a:prstGeom prst="rect">
            <a:avLst/>
          </a:prstGeom>
          <a:ln w="15875" cmpd="sng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3352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Fiscal Responsibility &amp; Accountability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Endowment from Elizabeth </a:t>
            </a:r>
            <a:r>
              <a:rPr lang="en-US" dirty="0" err="1" smtClean="0"/>
              <a:t>Kaspar</a:t>
            </a:r>
            <a:r>
              <a:rPr lang="en-US" dirty="0" smtClean="0"/>
              <a:t> to fund an annual lecture highlighting women in the fields of science, engineering and math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429000"/>
            <a:ext cx="3352800" cy="29057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657600"/>
            <a:ext cx="3098494" cy="2057400"/>
          </a:xfrm>
          <a:prstGeom prst="rect">
            <a:avLst/>
          </a:prstGeom>
          <a:ln w="15875"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111277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Fiscal Responsibility &amp; Accountability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Continue to receive and process gift materials</a:t>
            </a:r>
          </a:p>
          <a:p>
            <a:pPr lvl="1"/>
            <a:r>
              <a:rPr lang="en-US" dirty="0" smtClean="0"/>
              <a:t>for CLEC (Children’s Literature Examination Center) 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6215447"/>
              </p:ext>
            </p:extLst>
          </p:nvPr>
        </p:nvGraphicFramePr>
        <p:xfrm>
          <a:off x="1066800" y="3124200"/>
          <a:ext cx="520382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86000" y="6118327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Curriculum Library – $3,500 annual budget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705600" y="3124200"/>
            <a:ext cx="2286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CLEC item </a:t>
            </a:r>
            <a:r>
              <a:rPr lang="en-US" dirty="0" smtClean="0">
                <a:solidFill>
                  <a:srgbClr val="7030A0"/>
                </a:solidFill>
              </a:rPr>
              <a:t>donations </a:t>
            </a:r>
            <a:r>
              <a:rPr lang="en-US" dirty="0">
                <a:solidFill>
                  <a:srgbClr val="7030A0"/>
                </a:solidFill>
              </a:rPr>
              <a:t>are essential to their collection</a:t>
            </a:r>
            <a:r>
              <a:rPr lang="en-US" dirty="0" smtClean="0">
                <a:solidFill>
                  <a:srgbClr val="7030A0"/>
                </a:solidFill>
              </a:rPr>
              <a:t>.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endParaRPr lang="en-US" dirty="0">
              <a:solidFill>
                <a:srgbClr val="7030A0"/>
              </a:solidFill>
            </a:endParaRPr>
          </a:p>
          <a:p>
            <a:endParaRPr lang="en-US" dirty="0"/>
          </a:p>
          <a:p>
            <a:r>
              <a:rPr lang="en-US" b="1" dirty="0">
                <a:solidFill>
                  <a:srgbClr val="7030A0"/>
                </a:solidFill>
              </a:rPr>
              <a:t>We need 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>
                <a:solidFill>
                  <a:srgbClr val="7030A0"/>
                </a:solidFill>
              </a:rPr>
              <a:t>faculty representation to continue working with CLEC.</a:t>
            </a:r>
          </a:p>
        </p:txBody>
      </p:sp>
    </p:spTree>
    <p:extLst>
      <p:ext uri="{BB962C8B-B14F-4D97-AF65-F5344CB8AC3E}">
        <p14:creationId xmlns:p14="http://schemas.microsoft.com/office/powerpoint/2010/main" val="258534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Fiscal Responsibility &amp; Accountability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Extensive review of monograph and serial purchases to assess departmental spending and use patterns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18,360 items were purchased 2006-2011</a:t>
            </a:r>
          </a:p>
          <a:p>
            <a:pPr lvl="2"/>
            <a:r>
              <a:rPr lang="en-US" dirty="0" smtClean="0">
                <a:solidFill>
                  <a:srgbClr val="7030A0"/>
                </a:solidFill>
              </a:rPr>
              <a:t>68.6% have been circulated at least once</a:t>
            </a:r>
          </a:p>
          <a:p>
            <a:pPr lvl="2"/>
            <a:r>
              <a:rPr lang="en-US" dirty="0" smtClean="0">
                <a:solidFill>
                  <a:srgbClr val="7030A0"/>
                </a:solidFill>
              </a:rPr>
              <a:t>Average circulation level is at 50%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In 2011 $475,000 was spent on electronic resources</a:t>
            </a:r>
          </a:p>
          <a:p>
            <a:pPr lvl="2"/>
            <a:r>
              <a:rPr lang="en-US" dirty="0" smtClean="0">
                <a:solidFill>
                  <a:srgbClr val="7030A0"/>
                </a:solidFill>
              </a:rPr>
              <a:t>Of the 1.3 million searches, 652,000 articles were downloaded – at a cost of 73₵ per download versus a cost of $20/Article at $13,040,000.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93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14400"/>
            <a:ext cx="8505861" cy="4906963"/>
          </a:xfrm>
          <a:solidFill>
            <a:schemeClr val="accent4">
              <a:lumMod val="20000"/>
              <a:lumOff val="80000"/>
            </a:schemeClr>
          </a:solidFill>
          <a:ln w="15875"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800943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Fiscal Responsibility &amp; Accountability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Personnel changes: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2 faculty searches</a:t>
            </a:r>
          </a:p>
          <a:p>
            <a:pPr lvl="2"/>
            <a:r>
              <a:rPr lang="en-US" dirty="0" smtClean="0">
                <a:solidFill>
                  <a:srgbClr val="7030A0"/>
                </a:solidFill>
              </a:rPr>
              <a:t>Health Sciences Librarian (Unit A)</a:t>
            </a:r>
          </a:p>
          <a:p>
            <a:pPr lvl="2"/>
            <a:r>
              <a:rPr lang="en-US" dirty="0" smtClean="0">
                <a:solidFill>
                  <a:srgbClr val="7030A0"/>
                </a:solidFill>
              </a:rPr>
              <a:t>Instructional Services Librarian (Unit B)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4 Civil Service positions audited</a:t>
            </a:r>
          </a:p>
          <a:p>
            <a:pPr lvl="2"/>
            <a:r>
              <a:rPr lang="en-US" dirty="0" smtClean="0">
                <a:solidFill>
                  <a:srgbClr val="7030A0"/>
                </a:solidFill>
              </a:rPr>
              <a:t>3 upgrades</a:t>
            </a:r>
          </a:p>
          <a:p>
            <a:pPr lvl="2"/>
            <a:r>
              <a:rPr lang="en-US" dirty="0" smtClean="0">
                <a:solidFill>
                  <a:srgbClr val="7030A0"/>
                </a:solidFill>
              </a:rPr>
              <a:t>1 waiting on results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2 Civil Service position searches</a:t>
            </a:r>
          </a:p>
          <a:p>
            <a:pPr lvl="2"/>
            <a:r>
              <a:rPr lang="en-US" dirty="0" smtClean="0">
                <a:solidFill>
                  <a:srgbClr val="7030A0"/>
                </a:solidFill>
              </a:rPr>
              <a:t>Library Specialists – to extend library hours until 2 am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Felix Chu appointed Interim Associate Dean</a:t>
            </a:r>
          </a:p>
        </p:txBody>
      </p:sp>
    </p:spTree>
    <p:extLst>
      <p:ext uri="{BB962C8B-B14F-4D97-AF65-F5344CB8AC3E}">
        <p14:creationId xmlns:p14="http://schemas.microsoft.com/office/powerpoint/2010/main" val="3840171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932645"/>
              </p:ext>
            </p:extLst>
          </p:nvPr>
        </p:nvGraphicFramePr>
        <p:xfrm>
          <a:off x="609601" y="609598"/>
          <a:ext cx="7619998" cy="5467828"/>
        </p:xfrm>
        <a:graphic>
          <a:graphicData uri="http://schemas.openxmlformats.org/drawingml/2006/table">
            <a:tbl>
              <a:tblPr firstRow="1" firstCol="1">
                <a:tableStyleId>{EB9631B5-78F2-41C9-869B-9F39066F8104}</a:tableStyleId>
              </a:tblPr>
              <a:tblGrid>
                <a:gridCol w="2106104"/>
                <a:gridCol w="1266749"/>
                <a:gridCol w="1096116"/>
                <a:gridCol w="1344753"/>
                <a:gridCol w="1806276"/>
              </a:tblGrid>
              <a:tr h="75266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 dirty="0">
                          <a:effectLst/>
                        </a:rPr>
                        <a:t>Service Function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 dirty="0">
                          <a:effectLst/>
                        </a:rPr>
                        <a:t>2000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 dirty="0">
                          <a:effectLst/>
                        </a:rPr>
                        <a:t>2010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478155" algn="l"/>
                        </a:tabLst>
                      </a:pPr>
                      <a:r>
                        <a:rPr lang="en-US" sz="1300" dirty="0">
                          <a:effectLst/>
                        </a:rPr>
                        <a:t>2011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>
                          <a:effectLst/>
                        </a:rPr>
                        <a:t>Percent</a:t>
                      </a:r>
                      <a:br>
                        <a:rPr lang="en-US" sz="1300">
                          <a:effectLst/>
                        </a:rPr>
                      </a:br>
                      <a:r>
                        <a:rPr lang="en-US" sz="1300">
                          <a:effectLst/>
                        </a:rPr>
                        <a:t>Increase/Decrease</a:t>
                      </a:r>
                      <a:endParaRPr lang="en-US" sz="10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>
                          <a:effectLst/>
                        </a:rPr>
                        <a:t>(Between 2010 and 2011)</a:t>
                      </a:r>
                      <a:endParaRPr lang="en-US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4811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Circulation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</a:rPr>
                        <a:t>47,403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</a:rPr>
                        <a:t>27,008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</a:rPr>
                        <a:t>24.951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</a:rPr>
                        <a:t>8% decrease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4811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Reserves (Traditional)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</a:rPr>
                        <a:t>1,120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</a:rPr>
                        <a:t>3,716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</a:rPr>
                        <a:t>3,902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</a:rPr>
                        <a:t>5% increase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</a:tr>
              <a:tr h="45238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Reserves (courses)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</a:rPr>
                        <a:t>124 courses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</a:rPr>
                        <a:t>330 courses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</a:rPr>
                        <a:t>231 courses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</a:rPr>
                        <a:t>30% decrease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5238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E-Reserves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</a:rPr>
                        <a:t>7 </a:t>
                      </a:r>
                      <a:r>
                        <a:rPr lang="en-US" sz="1000" dirty="0" smtClean="0">
                          <a:effectLst/>
                        </a:rPr>
                        <a:t>courses***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</a:rPr>
                        <a:t>92 courses</a:t>
                      </a:r>
                      <a:endParaRPr lang="en-US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</a:rPr>
                        <a:t>75 courses</a:t>
                      </a:r>
                      <a:endParaRPr lang="en-US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</a:rPr>
                        <a:t>18% decrease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4811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Gate Count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</a:rPr>
                        <a:t>326,777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</a:rPr>
                        <a:t>478,892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</a:rPr>
                        <a:t>476,709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</a:rPr>
                        <a:t>.5% decrease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7041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Instructional Programs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120*</a:t>
                      </a:r>
                      <a:endParaRPr lang="en-US" sz="1000" dirty="0">
                        <a:effectLst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</a:rPr>
                        <a:t>290</a:t>
                      </a:r>
                      <a:endParaRPr lang="en-US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</a:rPr>
                        <a:t>280</a:t>
                      </a:r>
                      <a:endParaRPr lang="en-US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</a:rPr>
                        <a:t>3% decrease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5160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Interlibrary Loan Borrowed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</a:rPr>
                        <a:t>11,319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</a:rPr>
                        <a:t>15,265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</a:rPr>
                        <a:t>15,552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</a:rPr>
                        <a:t>2% increase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</a:tr>
              <a:tr h="45160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Interlibrary Loan Lending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</a:rPr>
                        <a:t>17,602</a:t>
                      </a:r>
                      <a:endParaRPr lang="en-US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</a:rPr>
                        <a:t>16,611</a:t>
                      </a:r>
                      <a:endParaRPr lang="en-US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</a:rPr>
                        <a:t>16,226</a:t>
                      </a:r>
                      <a:endParaRPr lang="en-US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</a:rPr>
                        <a:t>2% decrease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5160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Electronic Journal Access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</a:rPr>
                        <a:t>Approx. 300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</a:rPr>
                        <a:t>65,149</a:t>
                      </a:r>
                      <a:endParaRPr lang="en-US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</a:rPr>
                        <a:t>46,353</a:t>
                      </a:r>
                      <a:endParaRPr lang="en-US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</a:rPr>
                        <a:t>29% decrease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7041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Reference Questions*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10,914**</a:t>
                      </a:r>
                      <a:endParaRPr lang="en-US" sz="1000" dirty="0">
                        <a:effectLst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</a:rPr>
                        <a:t>7,277</a:t>
                      </a:r>
                      <a:endParaRPr lang="en-US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</a:rPr>
                        <a:t>6,493</a:t>
                      </a:r>
                      <a:endParaRPr lang="en-US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</a:rPr>
                        <a:t>11% decrease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7041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Web Stats Pages viewed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2,138,156*</a:t>
                      </a:r>
                      <a:endParaRPr lang="en-US" sz="1000" dirty="0">
                        <a:effectLst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</a:rPr>
                        <a:t>4,708,908</a:t>
                      </a:r>
                      <a:endParaRPr lang="en-US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</a:rPr>
                        <a:t>3,869,566</a:t>
                      </a:r>
                      <a:endParaRPr lang="en-US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</a:rPr>
                        <a:t>18% decrease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133600" y="6242447"/>
            <a:ext cx="5029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 2002 </a:t>
            </a:r>
            <a:r>
              <a:rPr lang="en-US" sz="1600" dirty="0" smtClean="0"/>
              <a:t>data 	** </a:t>
            </a:r>
            <a:r>
              <a:rPr lang="en-US" sz="1600" dirty="0"/>
              <a:t>2003 </a:t>
            </a:r>
            <a:r>
              <a:rPr lang="en-US" sz="1600" dirty="0" smtClean="0"/>
              <a:t>data	*** </a:t>
            </a:r>
            <a:r>
              <a:rPr lang="en-US" sz="1600" dirty="0"/>
              <a:t>2006 data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64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Funds to enhance  - grants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“Building the Future with Community Health Information” NNLM subcontract </a:t>
            </a:r>
          </a:p>
          <a:p>
            <a:r>
              <a:rPr lang="en-US" dirty="0" smtClean="0"/>
              <a:t>Technology Improvement Award from NNLM</a:t>
            </a:r>
          </a:p>
          <a:p>
            <a:r>
              <a:rPr lang="en-US" dirty="0" smtClean="0"/>
              <a:t>“Illinois Legal Aid Online Self-Help Center” grant from Prairie State Legal Services and the Illinois Coalition for Equal Justice</a:t>
            </a:r>
          </a:p>
          <a:p>
            <a:r>
              <a:rPr lang="en-US" dirty="0" smtClean="0"/>
              <a:t>“Let’s Talk About It: Making Sense of the American Civil War” grant from ALA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58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Funds to enhance – reallocation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Request to use reserve dollars (lapsing salaries) from both faculty and staff to upgrade library equipment and facilities and support library operations.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29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pics2-14-04 07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0333" y="609600"/>
            <a:ext cx="5511800" cy="4133850"/>
          </a:xfrm>
          <a:prstGeom prst="rect">
            <a:avLst/>
          </a:prstGeom>
          <a:noFill/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-35767" y="152400"/>
            <a:ext cx="9144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20000"/>
            </a:pPr>
            <a:endParaRPr lang="en-US" sz="5400" u="sng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20000"/>
            </a:pPr>
            <a:endParaRPr lang="en-US" sz="5400" u="sng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500" dirty="0" smtClean="0"/>
              <a:t>University Libraries</a:t>
            </a:r>
            <a:endParaRPr lang="en-US" sz="25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FY13 Goals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0960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 txBox="1">
            <a:spLocks noChangeArrowheads="1"/>
          </p:cNvSpPr>
          <p:nvPr/>
        </p:nvSpPr>
        <p:spPr bwMode="auto">
          <a:xfrm>
            <a:off x="457200" y="474694"/>
            <a:ext cx="8229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42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Times New Roman" pitchFamily="18" charset="0"/>
                <a:cs typeface="+mj-cs"/>
              </a:rPr>
              <a:t>Enhance Learning Culture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UcPeriod" startAt="3"/>
              <a:tabLst/>
              <a:defRPr/>
            </a:pPr>
            <a:endParaRPr lang="en-US" sz="1200" baseline="0" dirty="0" smtClean="0">
              <a:ea typeface="Times New Roman" pitchFamily="18" charset="0"/>
              <a:cs typeface="+mj-cs"/>
            </a:endParaRP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Times New Roman" pitchFamily="18" charset="0"/>
                <a:cs typeface="+mj-cs"/>
              </a:rPr>
              <a:t/>
            </a:r>
            <a:b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Times New Roman" pitchFamily="18" charset="0"/>
                <a:cs typeface="+mj-cs"/>
              </a:rPr>
            </a:b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449763"/>
          </a:xfrm>
        </p:spPr>
        <p:txBody>
          <a:bodyPr>
            <a:normAutofit/>
          </a:bodyPr>
          <a:lstStyle/>
          <a:p>
            <a:r>
              <a:rPr lang="en-US" dirty="0" smtClean="0"/>
              <a:t>Support Student Learning</a:t>
            </a:r>
          </a:p>
          <a:p>
            <a:pPr>
              <a:buNone/>
            </a:pPr>
            <a:endParaRPr lang="en-US" sz="2200" b="1" dirty="0" smtClean="0"/>
          </a:p>
          <a:p>
            <a:pPr lvl="1"/>
            <a:r>
              <a:rPr lang="en-US" sz="2200" dirty="0" smtClean="0">
                <a:solidFill>
                  <a:srgbClr val="7030A0"/>
                </a:solidFill>
              </a:rPr>
              <a:t>Transition to Desire2Learn platform</a:t>
            </a:r>
          </a:p>
          <a:p>
            <a:pPr lvl="1"/>
            <a:r>
              <a:rPr lang="en-US" sz="2200" dirty="0" smtClean="0">
                <a:solidFill>
                  <a:srgbClr val="7030A0"/>
                </a:solidFill>
              </a:rPr>
              <a:t>Integrate library resources/services into academic programs</a:t>
            </a:r>
          </a:p>
          <a:p>
            <a:pPr lvl="1"/>
            <a:r>
              <a:rPr lang="en-US" sz="2200" dirty="0" smtClean="0">
                <a:solidFill>
                  <a:srgbClr val="7030A0"/>
                </a:solidFill>
              </a:rPr>
              <a:t>Create programming addressing cultural and social needs</a:t>
            </a:r>
          </a:p>
          <a:p>
            <a:pPr lvl="1"/>
            <a:r>
              <a:rPr lang="en-US" sz="2200" dirty="0" smtClean="0">
                <a:solidFill>
                  <a:srgbClr val="7030A0"/>
                </a:solidFill>
              </a:rPr>
              <a:t>Foster employees’ continuing education development</a:t>
            </a:r>
          </a:p>
          <a:p>
            <a:pPr lvl="1"/>
            <a:endParaRPr lang="en-US" sz="2200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 txBox="1">
            <a:spLocks noChangeArrowheads="1"/>
          </p:cNvSpPr>
          <p:nvPr/>
        </p:nvSpPr>
        <p:spPr bwMode="auto">
          <a:xfrm>
            <a:off x="457200" y="474694"/>
            <a:ext cx="8229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42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Times New Roman" pitchFamily="18" charset="0"/>
                <a:cs typeface="+mj-cs"/>
              </a:rPr>
              <a:t>Enhance Learning Culture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UcPeriod" startAt="3"/>
              <a:tabLst/>
              <a:defRPr/>
            </a:pPr>
            <a:endParaRPr lang="en-US" sz="1200" baseline="0" dirty="0" smtClean="0">
              <a:ea typeface="Times New Roman" pitchFamily="18" charset="0"/>
              <a:cs typeface="+mj-cs"/>
            </a:endParaRP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Times New Roman" pitchFamily="18" charset="0"/>
                <a:cs typeface="+mj-cs"/>
              </a:rPr>
              <a:t/>
            </a:r>
            <a:b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Times New Roman" pitchFamily="18" charset="0"/>
                <a:cs typeface="+mj-cs"/>
              </a:rPr>
            </a:b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449763"/>
          </a:xfrm>
        </p:spPr>
        <p:txBody>
          <a:bodyPr>
            <a:normAutofit/>
          </a:bodyPr>
          <a:lstStyle/>
          <a:p>
            <a:r>
              <a:rPr lang="en-US" dirty="0" smtClean="0"/>
              <a:t>Develop/Maintain collections of the WIU Libraries</a:t>
            </a:r>
          </a:p>
          <a:p>
            <a:pPr>
              <a:buNone/>
            </a:pPr>
            <a:endParaRPr lang="en-US" sz="2200" b="1" dirty="0" smtClean="0"/>
          </a:p>
          <a:p>
            <a:pPr lvl="1"/>
            <a:r>
              <a:rPr lang="en-US" sz="2200" dirty="0" smtClean="0">
                <a:solidFill>
                  <a:srgbClr val="7030A0"/>
                </a:solidFill>
              </a:rPr>
              <a:t>Perform management activities: assessment, development, pursue open-access journals (examining and implementing new ways to match user needs to collection development)</a:t>
            </a:r>
          </a:p>
        </p:txBody>
      </p:sp>
    </p:spTree>
    <p:extLst>
      <p:ext uri="{BB962C8B-B14F-4D97-AF65-F5344CB8AC3E}">
        <p14:creationId xmlns:p14="http://schemas.microsoft.com/office/powerpoint/2010/main" val="221615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 txBox="1">
            <a:spLocks noChangeArrowheads="1"/>
          </p:cNvSpPr>
          <p:nvPr/>
        </p:nvSpPr>
        <p:spPr bwMode="auto">
          <a:xfrm>
            <a:off x="457200" y="474694"/>
            <a:ext cx="8229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42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Times New Roman" pitchFamily="18" charset="0"/>
                <a:cs typeface="+mj-cs"/>
              </a:rPr>
              <a:t>Enhance Learning Culture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UcPeriod" startAt="3"/>
              <a:tabLst/>
              <a:defRPr/>
            </a:pPr>
            <a:endParaRPr lang="en-US" sz="1200" baseline="0" dirty="0" smtClean="0">
              <a:ea typeface="Times New Roman" pitchFamily="18" charset="0"/>
              <a:cs typeface="+mj-cs"/>
            </a:endParaRP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Times New Roman" pitchFamily="18" charset="0"/>
                <a:cs typeface="+mj-cs"/>
              </a:rPr>
              <a:t/>
            </a:r>
            <a:b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Times New Roman" pitchFamily="18" charset="0"/>
                <a:cs typeface="+mj-cs"/>
              </a:rPr>
            </a:b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449763"/>
          </a:xfrm>
        </p:spPr>
        <p:txBody>
          <a:bodyPr>
            <a:normAutofit/>
          </a:bodyPr>
          <a:lstStyle/>
          <a:p>
            <a:r>
              <a:rPr lang="en-US" dirty="0" smtClean="0"/>
              <a:t>Enhance technology innovation &amp; implementation to provide delivery of quality resources, services &amp; information</a:t>
            </a:r>
          </a:p>
          <a:p>
            <a:pPr>
              <a:buNone/>
            </a:pPr>
            <a:endParaRPr lang="en-US" sz="2200" b="1" dirty="0" smtClean="0"/>
          </a:p>
          <a:p>
            <a:pPr lvl="1"/>
            <a:r>
              <a:rPr lang="en-US" sz="2200" dirty="0" smtClean="0">
                <a:solidFill>
                  <a:srgbClr val="7030A0"/>
                </a:solidFill>
              </a:rPr>
              <a:t>Explore social media and emerging information </a:t>
            </a:r>
            <a:r>
              <a:rPr lang="en-US" sz="2200" dirty="0" err="1" smtClean="0">
                <a:solidFill>
                  <a:srgbClr val="7030A0"/>
                </a:solidFill>
              </a:rPr>
              <a:t>resouces</a:t>
            </a:r>
            <a:r>
              <a:rPr lang="en-US" sz="2200" dirty="0" smtClean="0">
                <a:solidFill>
                  <a:srgbClr val="7030A0"/>
                </a:solidFill>
              </a:rPr>
              <a:t> as a way to meet user needs</a:t>
            </a:r>
          </a:p>
          <a:p>
            <a:pPr lvl="1"/>
            <a:r>
              <a:rPr lang="en-US" sz="2200" dirty="0" smtClean="0">
                <a:solidFill>
                  <a:srgbClr val="7030A0"/>
                </a:solidFill>
              </a:rPr>
              <a:t>Support and implement new services and improve instruction</a:t>
            </a:r>
          </a:p>
        </p:txBody>
      </p:sp>
    </p:spTree>
    <p:extLst>
      <p:ext uri="{BB962C8B-B14F-4D97-AF65-F5344CB8AC3E}">
        <p14:creationId xmlns:p14="http://schemas.microsoft.com/office/powerpoint/2010/main" val="47612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 txBox="1">
            <a:spLocks noChangeArrowheads="1"/>
          </p:cNvSpPr>
          <p:nvPr/>
        </p:nvSpPr>
        <p:spPr bwMode="auto">
          <a:xfrm>
            <a:off x="457200" y="338553"/>
            <a:ext cx="82296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200" dirty="0" smtClean="0">
                <a:ea typeface="Times New Roman" pitchFamily="18" charset="0"/>
              </a:rPr>
              <a:t>Increase Fiscal Responsibility, Accountability and Revenue</a:t>
            </a:r>
            <a:endParaRPr lang="en-US" sz="4200" dirty="0">
              <a:ea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UcPeriod" startAt="3"/>
              <a:tabLst/>
              <a:defRPr/>
            </a:pPr>
            <a:endParaRPr lang="en-US" sz="1200" baseline="0" dirty="0" smtClean="0">
              <a:ea typeface="Times New Roman" pitchFamily="18" charset="0"/>
              <a:cs typeface="+mj-cs"/>
            </a:endParaRP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Times New Roman" pitchFamily="18" charset="0"/>
                <a:cs typeface="+mj-cs"/>
              </a:rPr>
              <a:t/>
            </a:r>
            <a:b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Times New Roman" pitchFamily="18" charset="0"/>
                <a:cs typeface="+mj-cs"/>
              </a:rPr>
            </a:b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22988" y="1859689"/>
            <a:ext cx="8229600" cy="4449763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Develop plans to establish a digital archive</a:t>
            </a:r>
          </a:p>
          <a:p>
            <a:endParaRPr lang="en-US" dirty="0" smtClean="0"/>
          </a:p>
          <a:p>
            <a:r>
              <a:rPr lang="en-US" dirty="0" smtClean="0"/>
              <a:t>Obtain grant funding and donations</a:t>
            </a:r>
          </a:p>
          <a:p>
            <a:endParaRPr lang="en-US" dirty="0"/>
          </a:p>
          <a:p>
            <a:r>
              <a:rPr lang="en-US" dirty="0" smtClean="0"/>
              <a:t>Continue to review expenditures to meet staffing demands for academic needs</a:t>
            </a:r>
          </a:p>
          <a:p>
            <a:pPr>
              <a:buNone/>
            </a:pPr>
            <a:endParaRPr lang="en-US" b="1" dirty="0" smtClean="0"/>
          </a:p>
          <a:p>
            <a:pPr lvl="1"/>
            <a:endParaRPr lang="en-US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 txBox="1">
            <a:spLocks noChangeArrowheads="1"/>
          </p:cNvSpPr>
          <p:nvPr/>
        </p:nvSpPr>
        <p:spPr bwMode="auto">
          <a:xfrm>
            <a:off x="457200" y="338553"/>
            <a:ext cx="82296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200" dirty="0" smtClean="0">
                <a:ea typeface="Times New Roman" pitchFamily="18" charset="0"/>
              </a:rPr>
              <a:t>Promote Partnerships, Community Engagement, Outreach</a:t>
            </a:r>
            <a:endParaRPr lang="en-US" sz="4200" dirty="0">
              <a:ea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UcPeriod" startAt="3"/>
              <a:tabLst/>
              <a:defRPr/>
            </a:pPr>
            <a:endParaRPr lang="en-US" sz="1200" baseline="0" dirty="0" smtClean="0">
              <a:ea typeface="Times New Roman" pitchFamily="18" charset="0"/>
              <a:cs typeface="+mj-cs"/>
            </a:endParaRP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Times New Roman" pitchFamily="18" charset="0"/>
                <a:cs typeface="+mj-cs"/>
              </a:rPr>
              <a:t/>
            </a:r>
            <a:b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Times New Roman" pitchFamily="18" charset="0"/>
                <a:cs typeface="+mj-cs"/>
              </a:rPr>
            </a:b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22988" y="1859689"/>
            <a:ext cx="8229600" cy="4449763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Maintain/enhance WIU Libraries as regional resource</a:t>
            </a:r>
          </a:p>
          <a:p>
            <a:endParaRPr lang="en-US" dirty="0" smtClean="0"/>
          </a:p>
          <a:p>
            <a:r>
              <a:rPr lang="en-US" dirty="0" smtClean="0"/>
              <a:t>Raise the profile of WIU Libraries</a:t>
            </a:r>
          </a:p>
          <a:p>
            <a:endParaRPr lang="en-US" dirty="0"/>
          </a:p>
          <a:p>
            <a:r>
              <a:rPr lang="en-US" dirty="0" smtClean="0"/>
              <a:t>Foster additional collaborations/partnerships within the University</a:t>
            </a:r>
          </a:p>
          <a:p>
            <a:pPr>
              <a:buNone/>
            </a:pPr>
            <a:endParaRPr lang="en-US" b="1" dirty="0" smtClean="0"/>
          </a:p>
          <a:p>
            <a:pPr lvl="1"/>
            <a:endParaRPr lang="en-US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03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 txBox="1">
            <a:spLocks noChangeArrowheads="1"/>
          </p:cNvSpPr>
          <p:nvPr/>
        </p:nvSpPr>
        <p:spPr bwMode="auto">
          <a:xfrm>
            <a:off x="457200" y="430887"/>
            <a:ext cx="8229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dirty="0" smtClean="0">
                <a:ea typeface="Times New Roman" pitchFamily="18" charset="0"/>
              </a:rPr>
              <a:t>Develop &amp; Maintain Functional, Attractive Physical &amp; Virtual Spaces Supported by Appropriate Technology</a:t>
            </a:r>
            <a:endParaRPr lang="en-US" sz="4000" dirty="0">
              <a:ea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UcPeriod" startAt="3"/>
              <a:tabLst/>
              <a:defRPr/>
            </a:pPr>
            <a:endParaRPr lang="en-US" sz="1200" baseline="0" dirty="0" smtClean="0">
              <a:ea typeface="Times New Roman" pitchFamily="18" charset="0"/>
              <a:cs typeface="+mj-cs"/>
            </a:endParaRP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Times New Roman" pitchFamily="18" charset="0"/>
                <a:cs typeface="+mj-cs"/>
              </a:rPr>
              <a:t/>
            </a:r>
            <a:b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Times New Roman" pitchFamily="18" charset="0"/>
                <a:cs typeface="+mj-cs"/>
              </a:rPr>
            </a:b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22988" y="1859689"/>
            <a:ext cx="8229600" cy="4449763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>
              <a:buNone/>
            </a:pPr>
            <a:endParaRPr lang="en-US" b="1" dirty="0" smtClean="0"/>
          </a:p>
          <a:p>
            <a:pPr lvl="1"/>
            <a:endParaRPr lang="en-US" dirty="0" smtClean="0">
              <a:solidFill>
                <a:srgbClr val="FFFF0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rgbClr val="7030A0"/>
                </a:solidFill>
              </a:rPr>
              <a:t>Upgrade equipment and facilities through new and reallocation of library funds</a:t>
            </a:r>
          </a:p>
        </p:txBody>
      </p:sp>
    </p:spTree>
    <p:extLst>
      <p:ext uri="{BB962C8B-B14F-4D97-AF65-F5344CB8AC3E}">
        <p14:creationId xmlns:p14="http://schemas.microsoft.com/office/powerpoint/2010/main" val="128448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dirty="0" smtClean="0"/>
              <a:t>Technology Goals/Objectives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Permanent funds for sustainable 4-year replacement cycle of technology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Enhance access and use of library collections by digitizing selected materials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62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Reallocations/Reorganization</a:t>
            </a:r>
            <a:br>
              <a:rPr lang="en-US" dirty="0" smtClean="0"/>
            </a:br>
            <a:r>
              <a:rPr lang="en-US" dirty="0" smtClean="0"/>
              <a:t>New Funds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5908628"/>
              </p:ext>
            </p:extLst>
          </p:nvPr>
        </p:nvGraphicFramePr>
        <p:xfrm>
          <a:off x="1905000" y="2209800"/>
          <a:ext cx="56388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94734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WIU Quad Cities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faculty is housed in the Quad Cities</a:t>
            </a:r>
          </a:p>
          <a:p>
            <a:r>
              <a:rPr lang="en-US" dirty="0" smtClean="0"/>
              <a:t>No additional faculty/staff are requested for FY13</a:t>
            </a:r>
            <a:endParaRPr lang="en-US" dirty="0"/>
          </a:p>
          <a:p>
            <a:r>
              <a:rPr lang="en-US" dirty="0" smtClean="0"/>
              <a:t>We will likely need additional staff during the next phase of the Riverfront Campus expansion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4343399"/>
            <a:ext cx="2995301" cy="2241239"/>
          </a:xfrm>
          <a:prstGeom prst="rect">
            <a:avLst/>
          </a:prstGeom>
          <a:ln w="19050"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856898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pics2-14-04 07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0333" y="609600"/>
            <a:ext cx="5511800" cy="4133850"/>
          </a:xfrm>
          <a:prstGeom prst="rect">
            <a:avLst/>
          </a:prstGeom>
          <a:noFill/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-35767" y="152400"/>
            <a:ext cx="9144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20000"/>
            </a:pPr>
            <a:endParaRPr lang="en-US" sz="5400" u="sng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20000"/>
            </a:pPr>
            <a:endParaRPr lang="en-US" sz="5400" u="sng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500" dirty="0" smtClean="0"/>
              <a:t>University Libraries</a:t>
            </a:r>
            <a:endParaRPr lang="en-US" sz="25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FY13 New Funding Requests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2621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Funding Requests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New Operating				   </a:t>
            </a:r>
            <a:r>
              <a:rPr lang="en-US" sz="2200" u="sng" dirty="0" smtClean="0"/>
              <a:t>Continuous Funding</a:t>
            </a:r>
          </a:p>
          <a:p>
            <a:pPr lvl="1"/>
            <a:r>
              <a:rPr lang="en-US" sz="2400" dirty="0" smtClean="0">
                <a:solidFill>
                  <a:srgbClr val="7030A0"/>
                </a:solidFill>
              </a:rPr>
              <a:t>Patent/Trademark Resource Center		   2,500</a:t>
            </a:r>
          </a:p>
          <a:p>
            <a:pPr lvl="1"/>
            <a:r>
              <a:rPr lang="en-US" sz="2400" dirty="0" smtClean="0">
                <a:solidFill>
                  <a:srgbClr val="7030A0"/>
                </a:solidFill>
              </a:rPr>
              <a:t>Collection Materials				 66,000</a:t>
            </a:r>
          </a:p>
          <a:p>
            <a:pPr lvl="1"/>
            <a:r>
              <a:rPr lang="en-US" sz="2400" dirty="0" smtClean="0">
                <a:solidFill>
                  <a:srgbClr val="7030A0"/>
                </a:solidFill>
              </a:rPr>
              <a:t>Security System </a:t>
            </a:r>
            <a:r>
              <a:rPr lang="en-US" sz="2000" dirty="0" smtClean="0">
                <a:solidFill>
                  <a:srgbClr val="7030A0"/>
                </a:solidFill>
              </a:rPr>
              <a:t>($60,000 one-time)</a:t>
            </a:r>
            <a:r>
              <a:rPr lang="en-US" dirty="0" smtClean="0">
                <a:solidFill>
                  <a:srgbClr val="7030A0"/>
                </a:solidFill>
              </a:rPr>
              <a:t>			</a:t>
            </a:r>
            <a:r>
              <a:rPr lang="en-US" sz="2400" dirty="0" smtClean="0">
                <a:solidFill>
                  <a:srgbClr val="7030A0"/>
                </a:solidFill>
              </a:rPr>
              <a:t>   2,000</a:t>
            </a:r>
          </a:p>
          <a:p>
            <a:pPr lvl="1"/>
            <a:endParaRPr lang="en-US" dirty="0"/>
          </a:p>
          <a:p>
            <a:r>
              <a:rPr lang="en-US" dirty="0" smtClean="0"/>
              <a:t>Facilities</a:t>
            </a:r>
          </a:p>
          <a:p>
            <a:pPr lvl="1"/>
            <a:r>
              <a:rPr lang="en-US" sz="2400" dirty="0" smtClean="0">
                <a:solidFill>
                  <a:srgbClr val="7030A0"/>
                </a:solidFill>
              </a:rPr>
              <a:t>4 year Computer Replacement Plan </a:t>
            </a:r>
          </a:p>
          <a:p>
            <a:pPr marL="914400" lvl="2" indent="0">
              <a:buNone/>
            </a:pPr>
            <a:r>
              <a:rPr lang="en-US" sz="2200" dirty="0" smtClean="0">
                <a:solidFill>
                  <a:srgbClr val="7030A0"/>
                </a:solidFill>
              </a:rPr>
              <a:t>($200,000 one-time)</a:t>
            </a:r>
            <a:r>
              <a:rPr lang="en-US" dirty="0" smtClean="0">
                <a:solidFill>
                  <a:srgbClr val="7030A0"/>
                </a:solidFill>
              </a:rPr>
              <a:t>				100,000</a:t>
            </a:r>
          </a:p>
          <a:p>
            <a:pPr lvl="1"/>
            <a:r>
              <a:rPr lang="en-US" sz="2400" dirty="0" smtClean="0">
                <a:solidFill>
                  <a:srgbClr val="7030A0"/>
                </a:solidFill>
              </a:rPr>
              <a:t>2</a:t>
            </a:r>
            <a:r>
              <a:rPr lang="en-US" sz="2400" baseline="30000" dirty="0" smtClean="0">
                <a:solidFill>
                  <a:srgbClr val="7030A0"/>
                </a:solidFill>
              </a:rPr>
              <a:t>nd</a:t>
            </a:r>
            <a:r>
              <a:rPr lang="en-US" sz="2400" dirty="0" smtClean="0">
                <a:solidFill>
                  <a:srgbClr val="7030A0"/>
                </a:solidFill>
              </a:rPr>
              <a:t> floor Carpet Replacement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sz="2200" dirty="0" smtClean="0">
                <a:solidFill>
                  <a:srgbClr val="7030A0"/>
                </a:solidFill>
              </a:rPr>
              <a:t>($200,000 one-time)</a:t>
            </a:r>
          </a:p>
          <a:p>
            <a:pPr lvl="1"/>
            <a:r>
              <a:rPr lang="en-US" sz="2400" dirty="0" smtClean="0">
                <a:solidFill>
                  <a:srgbClr val="7030A0"/>
                </a:solidFill>
              </a:rPr>
              <a:t>Compact Shelving for Archives </a:t>
            </a:r>
            <a:r>
              <a:rPr lang="en-US" sz="2200" dirty="0" smtClean="0">
                <a:solidFill>
                  <a:srgbClr val="7030A0"/>
                </a:solidFill>
              </a:rPr>
              <a:t>($300,000 one-time)</a:t>
            </a:r>
            <a:endParaRPr lang="en-US" sz="2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38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New Funding Request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8541965"/>
              </p:ext>
            </p:extLst>
          </p:nvPr>
        </p:nvGraphicFramePr>
        <p:xfrm>
          <a:off x="381000" y="2057400"/>
          <a:ext cx="41148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4853862"/>
              </p:ext>
            </p:extLst>
          </p:nvPr>
        </p:nvGraphicFramePr>
        <p:xfrm>
          <a:off x="4724400" y="2057400"/>
          <a:ext cx="4114800" cy="2587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43000" y="5181600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67 Staff computers  - no warranty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867400" y="51816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80 Public computers – no warranty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371600" y="3886200"/>
            <a:ext cx="381000" cy="1295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5867400" y="3833192"/>
            <a:ext cx="381000" cy="134840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246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Committees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Library staff serve on the following committees: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Mobile Computing Task Force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University Strategic Planning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University Web Accessibility &amp; </a:t>
            </a:r>
            <a:r>
              <a:rPr lang="en-US" dirty="0" err="1" smtClean="0">
                <a:solidFill>
                  <a:srgbClr val="7030A0"/>
                </a:solidFill>
              </a:rPr>
              <a:t>iTAC</a:t>
            </a:r>
            <a:endParaRPr lang="en-US" dirty="0" smtClean="0">
              <a:solidFill>
                <a:srgbClr val="7030A0"/>
              </a:solidFill>
            </a:endParaRP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CARLI I-Share Users Group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Faculty Senate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32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dirty="0" smtClean="0"/>
              <a:t>Scholarly/Professional Activities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Book Publications - 0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Chapter/monograph/refereed article publications - 6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Creative activities - 6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Conference presentations - 9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24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pics2-14-04 070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267200" y="0"/>
            <a:ext cx="4554940" cy="6858000"/>
          </a:xfrm>
          <a:prstGeom prst="rect">
            <a:avLst/>
          </a:prstGeom>
          <a:noFill/>
          <a:ln w="31750" cap="rnd" cmpd="sng">
            <a:noFill/>
          </a:ln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685800" y="1066801"/>
            <a:ext cx="3352800" cy="4245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20000"/>
            </a:pPr>
            <a:r>
              <a:rPr lang="en-US" sz="5400" spc="-15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Improving the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20000"/>
            </a:pPr>
            <a:r>
              <a:rPr lang="en-US" sz="5400" spc="-15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WIU Libraries’ 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20000"/>
            </a:pPr>
            <a:r>
              <a:rPr lang="en-US" sz="5400" spc="-15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Experience</a:t>
            </a:r>
            <a:endParaRPr lang="en-US" sz="5400" spc="-15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8199</TotalTime>
  <Words>1223</Words>
  <Application>Microsoft Office PowerPoint</Application>
  <PresentationFormat>On-screen Show (4:3)</PresentationFormat>
  <Paragraphs>342</Paragraphs>
  <Slides>47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University Libraries</vt:lpstr>
      <vt:lpstr>PowerPoint Presentation</vt:lpstr>
      <vt:lpstr>PowerPoint Presentation</vt:lpstr>
      <vt:lpstr>University Libraries</vt:lpstr>
      <vt:lpstr>Enhanced Learning Culture</vt:lpstr>
      <vt:lpstr>Enhanced Learning Culture</vt:lpstr>
      <vt:lpstr>PowerPoint Presentation</vt:lpstr>
      <vt:lpstr>U. S. Patent &amp; Trademark Resource Center</vt:lpstr>
      <vt:lpstr>Enhanced Learning Culture</vt:lpstr>
      <vt:lpstr>Enhanced Learning Culture</vt:lpstr>
      <vt:lpstr>Enhanced Learning Culture</vt:lpstr>
      <vt:lpstr>Enhanced Learning Culture</vt:lpstr>
      <vt:lpstr>Enhanced Culture for High Achieving Students</vt:lpstr>
      <vt:lpstr>Access and Equity</vt:lpstr>
      <vt:lpstr>2011 Events</vt:lpstr>
      <vt:lpstr>2011 Events</vt:lpstr>
      <vt:lpstr>2011 Events</vt:lpstr>
      <vt:lpstr>2011 Events</vt:lpstr>
      <vt:lpstr>2011 Events</vt:lpstr>
      <vt:lpstr>Facilities Enhancement &amp; Deferred Maintenance</vt:lpstr>
      <vt:lpstr>Facilities Enhancement &amp; Deferred Maintenance</vt:lpstr>
      <vt:lpstr>Fiscal Responsibility &amp; Accountability</vt:lpstr>
      <vt:lpstr>Fiscal Responsibility &amp; Accountability</vt:lpstr>
      <vt:lpstr>Fiscal Responsibility &amp; Accountability</vt:lpstr>
      <vt:lpstr>Fiscal Responsibility &amp; Accountability</vt:lpstr>
      <vt:lpstr>Fiscal Responsibility &amp; Accountability</vt:lpstr>
      <vt:lpstr>PowerPoint Presentation</vt:lpstr>
      <vt:lpstr>Fiscal Responsibility &amp; Accountability</vt:lpstr>
      <vt:lpstr>PowerPoint Presentation</vt:lpstr>
      <vt:lpstr>Funds to enhance  - grants</vt:lpstr>
      <vt:lpstr>Funds to enhance – reallocation </vt:lpstr>
      <vt:lpstr>University Libraries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Technology Goals/Objectives</vt:lpstr>
      <vt:lpstr>Reallocations/Reorganization New Funds</vt:lpstr>
      <vt:lpstr>WIU Quad Cities</vt:lpstr>
      <vt:lpstr>University Libraries</vt:lpstr>
      <vt:lpstr>New Funding Requests</vt:lpstr>
      <vt:lpstr>New Funding Request</vt:lpstr>
      <vt:lpstr>Committees</vt:lpstr>
      <vt:lpstr>Scholarly/Professional Activities</vt:lpstr>
      <vt:lpstr>PowerPoint Presentation</vt:lpstr>
    </vt:vector>
  </TitlesOfParts>
  <Company>lcs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Lora Adcock</dc:creator>
  <cp:lastModifiedBy>Lora J Adcock</cp:lastModifiedBy>
  <cp:revision>477</cp:revision>
  <cp:lastPrinted>2012-03-16T20:11:01Z</cp:lastPrinted>
  <dcterms:created xsi:type="dcterms:W3CDTF">2009-03-11T20:11:55Z</dcterms:created>
  <dcterms:modified xsi:type="dcterms:W3CDTF">2012-03-28T13:31:04Z</dcterms:modified>
</cp:coreProperties>
</file>