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2" r:id="rId19"/>
    <p:sldId id="283" r:id="rId20"/>
    <p:sldId id="274" r:id="rId21"/>
    <p:sldId id="275" r:id="rId22"/>
    <p:sldId id="281" r:id="rId23"/>
    <p:sldId id="276" r:id="rId24"/>
    <p:sldId id="277" r:id="rId25"/>
    <p:sldId id="278" r:id="rId26"/>
    <p:sldId id="279" r:id="rId2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4624" autoAdjust="0"/>
  </p:normalViewPr>
  <p:slideViewPr>
    <p:cSldViewPr>
      <p:cViewPr varScale="1">
        <p:scale>
          <a:sx n="86" d="100"/>
          <a:sy n="86" d="100"/>
        </p:scale>
        <p:origin x="-23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BB663F2-0B67-4ECB-A67B-01876B14DE55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D559FF3-CF9F-460A-8728-EDD0AAA40A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24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F9DB3FC-ADFC-4047-870D-50E76F93F21C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7AE0E73-2C30-41D9-B856-AEEEAAB5D3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8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62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So which do you think takes more effort and practice? </a:t>
            </a:r>
            <a:r>
              <a:rPr lang="en-US" dirty="0" smtClean="0"/>
              <a:t>To</a:t>
            </a:r>
            <a:r>
              <a:rPr lang="en-US" baseline="0" dirty="0" smtClean="0"/>
              <a:t> actually listen takes more effort on your part!!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Sit where you can see and hear clearly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</a:t>
            </a:r>
            <a:r>
              <a:rPr lang="en-US" dirty="0" smtClean="0"/>
              <a:t>Sitting close to the instructor may also help because you know that he or she can see you and my encourage you to receive their messages more actively.</a:t>
            </a:r>
          </a:p>
          <a:p>
            <a:r>
              <a:rPr lang="en-US" baseline="0" dirty="0" smtClean="0"/>
              <a:t>Worry about personal problems later</a:t>
            </a:r>
          </a:p>
          <a:p>
            <a:r>
              <a:rPr lang="en-US" baseline="0" dirty="0" smtClean="0"/>
              <a:t>- </a:t>
            </a:r>
            <a:r>
              <a:rPr lang="en-US" dirty="0" smtClean="0"/>
              <a:t>Try to be as alert and relaxed as possible.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Dress comfortably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might assume that anything not covered in the textbook is unimportant.</a:t>
            </a:r>
            <a:r>
              <a:rPr lang="en-US" baseline="0" dirty="0" smtClean="0"/>
              <a:t> Instructors will often cover material from outside the textbook in class, and that information will end up on the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who disagree during</a:t>
            </a:r>
            <a:r>
              <a:rPr lang="en-US" baseline="0" dirty="0" smtClean="0"/>
              <a:t> lecture spend a lot of their time thinking about how to word a question or comment in response</a:t>
            </a:r>
          </a:p>
          <a:p>
            <a:r>
              <a:rPr lang="en-US" baseline="0" dirty="0" smtClean="0"/>
              <a:t>--don’t like your co-worker or have preconceived ideas about them then may decide that their words have little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campus resources for help</a:t>
            </a:r>
            <a:r>
              <a:rPr lang="en-US" baseline="0" dirty="0" smtClean="0"/>
              <a:t> such as the Disability Resource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seem like</a:t>
            </a:r>
            <a:r>
              <a:rPr lang="en-US" baseline="0" dirty="0" smtClean="0"/>
              <a:t> listening is a passive act, but really to be an effective listener, you have to be actively involved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Listening to: obtain greater understanding of material;</a:t>
            </a:r>
            <a:r>
              <a:rPr lang="en-US" baseline="0" dirty="0" smtClean="0"/>
              <a:t> staying awake in class; better note taking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Informational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S</a:t>
            </a:r>
            <a:r>
              <a:rPr lang="en-US" dirty="0" smtClean="0"/>
              <a:t>eeking</a:t>
            </a:r>
            <a:r>
              <a:rPr lang="en-US" baseline="0" dirty="0" smtClean="0"/>
              <a:t> information; any questions beginning with phrase “I don’t understand…”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Clarifying</a:t>
            </a:r>
          </a:p>
          <a:p>
            <a:r>
              <a:rPr lang="en-US" baseline="0" dirty="0" smtClean="0"/>
              <a:t>- State your understanding of what you have just heard and whether that understanding is correct.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</a:t>
            </a:r>
            <a:r>
              <a:rPr lang="en-US" baseline="0" dirty="0" smtClean="0"/>
              <a:t> discussions</a:t>
            </a:r>
          </a:p>
          <a:p>
            <a:r>
              <a:rPr lang="en-US" baseline="0" dirty="0" smtClean="0"/>
              <a:t>- Different outlooks or ideas on the topic that you might not have thought of may come up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Blank spaces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Add in more stuff later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06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These methods</a:t>
            </a:r>
            <a:r>
              <a:rPr lang="en-US" baseline="0" dirty="0" smtClean="0"/>
              <a:t> depend on how you learn and what type of class or lecture it is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38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Think of one concept,</a:t>
            </a:r>
            <a:r>
              <a:rPr lang="en-US" baseline="0" dirty="0" smtClean="0"/>
              <a:t> which leads to the next, to the next, and so on…</a:t>
            </a:r>
          </a:p>
          <a:p>
            <a:r>
              <a:rPr lang="en-US" baseline="0" dirty="0" smtClean="0"/>
              <a:t>This method is good for history or </a:t>
            </a:r>
            <a:r>
              <a:rPr lang="en-US" baseline="0" smtClean="0"/>
              <a:t>class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E0E73-2C30-41D9-B856-AEEEAAB5D37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09D26B6-52B1-4F86-AE23-3F46797E74CB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83AE81D-1D3D-48FC-A79C-46BBB62CD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Listening &amp; Note-Taking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University Counseling Center</a:t>
            </a:r>
          </a:p>
          <a:p>
            <a:r>
              <a:rPr lang="en-US" dirty="0" smtClean="0"/>
              <a:t>Study Skills </a:t>
            </a:r>
            <a:r>
              <a:rPr lang="en-US" dirty="0" smtClean="0"/>
              <a:t>Seminar</a:t>
            </a:r>
          </a:p>
          <a:p>
            <a:r>
              <a:rPr lang="en-US" dirty="0" smtClean="0"/>
              <a:t>Memorial Hall, </a:t>
            </a:r>
            <a:r>
              <a:rPr lang="en-US" smtClean="0"/>
              <a:t>First Floor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Counseling Center (UCC)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algn="ctr">
              <a:buNone/>
            </a:pPr>
            <a:r>
              <a:rPr lang="en-US" sz="3200" dirty="0" smtClean="0"/>
              <a:t>Memorial Hall 102</a:t>
            </a:r>
          </a:p>
          <a:p>
            <a:pPr marL="0" algn="ctr">
              <a:buNone/>
            </a:pPr>
            <a:endParaRPr lang="en-US" dirty="0" smtClean="0"/>
          </a:p>
          <a:p>
            <a:pPr marL="0" algn="ctr">
              <a:buNone/>
            </a:pPr>
            <a:r>
              <a:rPr lang="en-US" dirty="0" smtClean="0"/>
              <a:t>M-</a:t>
            </a:r>
            <a:r>
              <a:rPr lang="en-US" dirty="0" err="1" smtClean="0"/>
              <a:t>Th</a:t>
            </a:r>
            <a:r>
              <a:rPr lang="en-US" dirty="0" smtClean="0"/>
              <a:t>  8:00 a.m.-5:00 p.m.</a:t>
            </a:r>
          </a:p>
          <a:p>
            <a:pPr marL="0" algn="ctr">
              <a:buNone/>
            </a:pPr>
            <a:r>
              <a:rPr lang="en-US" dirty="0" smtClean="0"/>
              <a:t>Friday  8:00 a.m.-4:30 p.m.</a:t>
            </a:r>
          </a:p>
          <a:p>
            <a:pPr marL="0" algn="ctr"/>
            <a:endParaRPr lang="en-US" dirty="0" smtClean="0"/>
          </a:p>
          <a:p>
            <a:pPr marL="0" algn="ctr">
              <a:buNone/>
            </a:pPr>
            <a:r>
              <a:rPr lang="en-US" sz="3200" dirty="0" smtClean="0"/>
              <a:t>(309) 298-2453</a:t>
            </a:r>
          </a:p>
          <a:p>
            <a:pPr marL="0" algn="ctr"/>
            <a:endParaRPr lang="en-US" sz="3200" dirty="0" smtClean="0"/>
          </a:p>
          <a:p>
            <a:pPr marL="0" algn="ctr">
              <a:buNone/>
            </a:pPr>
            <a:r>
              <a:rPr lang="en-US" sz="3200" dirty="0" smtClean="0"/>
              <a:t>www.ucc.wiu.edu</a:t>
            </a:r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1026" name="Picture 2" descr="C:\Users\evw100\AppData\Local\Microsoft\Windows\Temporary Internet Files\Content.IE5\VS07O78A\group 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91928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UCC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Individual Counseling</a:t>
            </a:r>
          </a:p>
          <a:p>
            <a:r>
              <a:rPr lang="en-US" dirty="0" smtClean="0"/>
              <a:t>Group Counseling</a:t>
            </a:r>
          </a:p>
          <a:p>
            <a:r>
              <a:rPr lang="en-US" dirty="0" smtClean="0"/>
              <a:t>Career Counseling</a:t>
            </a:r>
          </a:p>
          <a:p>
            <a:r>
              <a:rPr lang="en-US" dirty="0" smtClean="0"/>
              <a:t>Academic or learning skills assistance</a:t>
            </a:r>
          </a:p>
          <a:p>
            <a:r>
              <a:rPr lang="en-US" dirty="0" smtClean="0"/>
              <a:t>Outreach Programming</a:t>
            </a:r>
          </a:p>
          <a:p>
            <a:r>
              <a:rPr lang="en-US" dirty="0" smtClean="0"/>
              <a:t>Academic Instruction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600" dirty="0" smtClean="0"/>
              <a:t>Assessments</a:t>
            </a:r>
          </a:p>
          <a:p>
            <a:pPr lvl="1"/>
            <a:r>
              <a:rPr lang="en-US" sz="2600" i="1" dirty="0" smtClean="0"/>
              <a:t>Psychological</a:t>
            </a:r>
          </a:p>
          <a:p>
            <a:pPr lvl="1"/>
            <a:r>
              <a:rPr lang="en-US" sz="2600" i="1" dirty="0" smtClean="0"/>
              <a:t>Vocational</a:t>
            </a:r>
          </a:p>
          <a:p>
            <a:pPr lvl="1"/>
            <a:r>
              <a:rPr lang="en-US" sz="2600" i="1" dirty="0" smtClean="0"/>
              <a:t>Learning Disabilities</a:t>
            </a:r>
          </a:p>
          <a:p>
            <a:pPr lvl="1"/>
            <a:r>
              <a:rPr lang="en-US" sz="2600" i="1" dirty="0" smtClean="0"/>
              <a:t>Standardized tests</a:t>
            </a:r>
          </a:p>
          <a:p>
            <a:r>
              <a:rPr lang="en-US" sz="2600" dirty="0" smtClean="0"/>
              <a:t>Consultation</a:t>
            </a:r>
          </a:p>
          <a:p>
            <a:r>
              <a:rPr lang="en-US" sz="2600" dirty="0" smtClean="0"/>
              <a:t>Training of Graduate Students / Interns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/>
              <a:t>Today’s Program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45720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Listening</a:t>
            </a:r>
          </a:p>
          <a:p>
            <a:pPr algn="ctr"/>
            <a:r>
              <a:rPr lang="en-US" sz="4800" dirty="0" smtClean="0"/>
              <a:t>Note Taking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vs. Hearing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46934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Hearing</a:t>
            </a:r>
          </a:p>
          <a:p>
            <a:pPr lvl="1"/>
            <a:r>
              <a:rPr lang="en-US" dirty="0" smtClean="0"/>
              <a:t>Sensing spoken messages from their source</a:t>
            </a:r>
          </a:p>
          <a:p>
            <a:r>
              <a:rPr lang="en-US" dirty="0" smtClean="0"/>
              <a:t>Listening</a:t>
            </a:r>
          </a:p>
          <a:p>
            <a:pPr lvl="1"/>
            <a:r>
              <a:rPr lang="en-US" dirty="0" smtClean="0"/>
              <a:t>More complex process of communication</a:t>
            </a:r>
          </a:p>
          <a:p>
            <a:pPr lvl="1"/>
            <a:endParaRPr lang="en-US" dirty="0"/>
          </a:p>
          <a:p>
            <a:pPr marL="454914" lvl="1" indent="0" algn="ctr">
              <a:buNone/>
            </a:pP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Which do you think takes more effort?????</a:t>
            </a:r>
          </a:p>
          <a:p>
            <a:pPr marL="454914" lvl="1" indent="0" algn="ctr">
              <a:buNone/>
            </a:pPr>
            <a:r>
              <a:rPr lang="en-US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Practice????????</a:t>
            </a:r>
            <a:endParaRPr lang="en-US" sz="4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Sensation</a:t>
            </a:r>
          </a:p>
          <a:p>
            <a:pPr lvl="1"/>
            <a:r>
              <a:rPr lang="en-US" dirty="0" smtClean="0"/>
              <a:t>Listener hears message when ears pick up sound waves</a:t>
            </a:r>
          </a:p>
          <a:p>
            <a:r>
              <a:rPr lang="en-US" dirty="0" smtClean="0"/>
              <a:t>Interpretation</a:t>
            </a:r>
          </a:p>
          <a:p>
            <a:pPr lvl="1"/>
            <a:r>
              <a:rPr lang="en-US" dirty="0" smtClean="0"/>
              <a:t>Listener attaches meaning to message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Listener judges message against personal values</a:t>
            </a:r>
          </a:p>
          <a:p>
            <a:r>
              <a:rPr lang="en-US" dirty="0" smtClean="0"/>
              <a:t>Reaction</a:t>
            </a:r>
          </a:p>
          <a:p>
            <a:pPr lvl="1"/>
            <a:r>
              <a:rPr lang="en-US" dirty="0" smtClean="0"/>
              <a:t>Listener provides feedback to speaker through questions and comments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Listening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Divided Attention &amp; Distractions</a:t>
            </a:r>
          </a:p>
          <a:p>
            <a:r>
              <a:rPr lang="en-US" dirty="0" smtClean="0"/>
              <a:t>Shutting Out the Message</a:t>
            </a:r>
          </a:p>
          <a:p>
            <a:r>
              <a:rPr lang="en-US" dirty="0" smtClean="0"/>
              <a:t>The Rush to Judgment</a:t>
            </a:r>
          </a:p>
          <a:p>
            <a:r>
              <a:rPr lang="en-US" dirty="0" smtClean="0"/>
              <a:t>Partial Hearing Loss &amp; Learning Disabilities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Attention &amp; Distractions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Need to focus attention</a:t>
            </a:r>
          </a:p>
          <a:p>
            <a:pPr lvl="1"/>
            <a:r>
              <a:rPr lang="en-US" dirty="0" smtClean="0"/>
              <a:t>Sit where you can see and hear clearly</a:t>
            </a:r>
          </a:p>
          <a:p>
            <a:pPr lvl="1"/>
            <a:r>
              <a:rPr lang="en-US" dirty="0" smtClean="0"/>
              <a:t>Front of the classroom!</a:t>
            </a:r>
          </a:p>
          <a:p>
            <a:r>
              <a:rPr lang="en-US" dirty="0" smtClean="0"/>
              <a:t>Internal Distractions</a:t>
            </a:r>
          </a:p>
          <a:p>
            <a:pPr lvl="1"/>
            <a:r>
              <a:rPr lang="en-US" dirty="0" smtClean="0"/>
              <a:t>Hunger, headache, personal worries</a:t>
            </a:r>
          </a:p>
          <a:p>
            <a:pPr lvl="2"/>
            <a:r>
              <a:rPr lang="en-US" dirty="0" smtClean="0"/>
              <a:t>Worry about personal problems later</a:t>
            </a:r>
          </a:p>
          <a:p>
            <a:r>
              <a:rPr lang="en-US" dirty="0" smtClean="0"/>
              <a:t>External Distractions</a:t>
            </a:r>
          </a:p>
          <a:p>
            <a:pPr lvl="1"/>
            <a:r>
              <a:rPr lang="en-US" dirty="0" smtClean="0"/>
              <a:t>Noises, excessive heat &amp; cold</a:t>
            </a:r>
          </a:p>
          <a:p>
            <a:r>
              <a:rPr lang="en-US" dirty="0" smtClean="0"/>
              <a:t>Reduce distractions so you can focus on what you are hearing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Shutting out the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Accept responsibility for listening</a:t>
            </a:r>
          </a:p>
          <a:p>
            <a:r>
              <a:rPr lang="en-US" dirty="0" smtClean="0"/>
              <a:t>Don’t only take in specific points while shutting out the rest</a:t>
            </a:r>
          </a:p>
          <a:p>
            <a:r>
              <a:rPr lang="en-US" dirty="0" smtClean="0"/>
              <a:t>Believe that what speaker is saying is valuable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Rush to Judgment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rush to judgment, your focus turns to personal reaction rather than the content of the speakers message</a:t>
            </a:r>
          </a:p>
          <a:p>
            <a:r>
              <a:rPr lang="en-US" dirty="0" smtClean="0"/>
              <a:t>Understand how your emotions and opinions can interfere with listening</a:t>
            </a:r>
          </a:p>
          <a:p>
            <a:pPr lvl="1"/>
            <a:r>
              <a:rPr lang="en-US" dirty="0" smtClean="0"/>
              <a:t>Students who disagree during lecture spend a lot of their time thinking about how to word a question or comment in response.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Hearing Loss or Learning Disability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with partial hearing loss have physical reason for why listening is difficult</a:t>
            </a:r>
            <a:endParaRPr lang="en-US" dirty="0"/>
          </a:p>
          <a:p>
            <a:r>
              <a:rPr lang="en-US" dirty="0" smtClean="0"/>
              <a:t>Use campus resources for help</a:t>
            </a:r>
          </a:p>
          <a:p>
            <a:pPr lvl="1"/>
            <a:r>
              <a:rPr lang="en-US" dirty="0" smtClean="0"/>
              <a:t>Disability Resource Center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an Active Listener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Must be ACTIVELY INVOLVED:</a:t>
            </a:r>
          </a:p>
          <a:p>
            <a:r>
              <a:rPr lang="en-US" dirty="0" smtClean="0"/>
              <a:t>Set Purposes for Listening</a:t>
            </a:r>
          </a:p>
          <a:p>
            <a:r>
              <a:rPr lang="en-US" dirty="0" smtClean="0"/>
              <a:t>Ask Questions</a:t>
            </a:r>
          </a:p>
          <a:p>
            <a:r>
              <a:rPr lang="en-US" dirty="0" smtClean="0"/>
              <a:t>Pay Attention to Verbal Signposts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Purposes for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know why you are listening (&amp; hopefully care about it too!)</a:t>
            </a:r>
          </a:p>
          <a:p>
            <a:r>
              <a:rPr lang="en-US" dirty="0" smtClean="0"/>
              <a:t>Having a purpose gives you the goal that motivates you to listen</a:t>
            </a:r>
          </a:p>
          <a:p>
            <a:r>
              <a:rPr lang="en-US" dirty="0" smtClean="0"/>
              <a:t>What are some of your purposes for listening?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Shows desire to learn</a:t>
            </a:r>
          </a:p>
          <a:p>
            <a:r>
              <a:rPr lang="en-US" dirty="0" smtClean="0"/>
              <a:t>Mark of active listener/critical thinker</a:t>
            </a:r>
          </a:p>
          <a:p>
            <a:r>
              <a:rPr lang="en-US" dirty="0" smtClean="0"/>
              <a:t>Informational</a:t>
            </a:r>
          </a:p>
          <a:p>
            <a:r>
              <a:rPr lang="en-US" dirty="0" smtClean="0"/>
              <a:t>Clarifying</a:t>
            </a:r>
          </a:p>
          <a:p>
            <a:r>
              <a:rPr lang="en-US" dirty="0" smtClean="0"/>
              <a:t>Quickly jot down Q’s &amp; come back to them so that you can thoroughly listen in class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 attention to verbal signposts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83560"/>
            <a:ext cx="8153400" cy="49220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Look for transition words and phrases that organize information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/>
              <a:t>Most importantly…</a:t>
            </a:r>
          </a:p>
          <a:p>
            <a:pPr lvl="1"/>
            <a:r>
              <a:rPr lang="en-US" dirty="0"/>
              <a:t>The result is…</a:t>
            </a:r>
          </a:p>
          <a:p>
            <a:pPr lvl="1"/>
            <a:r>
              <a:rPr lang="en-US" dirty="0"/>
              <a:t>For example…</a:t>
            </a:r>
          </a:p>
          <a:p>
            <a:pPr lvl="1"/>
            <a:r>
              <a:rPr lang="en-US" dirty="0"/>
              <a:t>Similarly…</a:t>
            </a:r>
          </a:p>
          <a:p>
            <a:pPr lvl="1"/>
            <a:r>
              <a:rPr lang="en-US" dirty="0"/>
              <a:t>In contrast…</a:t>
            </a:r>
          </a:p>
          <a:p>
            <a:pPr lvl="1"/>
            <a:r>
              <a:rPr lang="en-US" dirty="0"/>
              <a:t>However,….</a:t>
            </a:r>
          </a:p>
          <a:p>
            <a:pPr lvl="1"/>
            <a:r>
              <a:rPr lang="en-US" dirty="0"/>
              <a:t>Finally….</a:t>
            </a:r>
          </a:p>
          <a:p>
            <a:pPr lvl="1"/>
            <a:r>
              <a:rPr lang="en-US" dirty="0"/>
              <a:t>As a result…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what helps and hinders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Listening is helped by…</a:t>
            </a:r>
          </a:p>
          <a:p>
            <a:pPr lvl="1"/>
            <a:r>
              <a:rPr lang="en-US" dirty="0" smtClean="0"/>
              <a:t>Make a conscious decision to work at listening</a:t>
            </a:r>
          </a:p>
          <a:p>
            <a:pPr lvl="1"/>
            <a:r>
              <a:rPr lang="en-US" dirty="0" smtClean="0"/>
              <a:t>Fight distractions</a:t>
            </a:r>
          </a:p>
          <a:p>
            <a:pPr lvl="1"/>
            <a:r>
              <a:rPr lang="en-US" dirty="0" smtClean="0"/>
              <a:t>Continue to listen when a subject is uninteresting</a:t>
            </a:r>
          </a:p>
          <a:p>
            <a:r>
              <a:rPr lang="en-US" dirty="0" smtClean="0"/>
              <a:t>Listening is hindered by…</a:t>
            </a:r>
          </a:p>
          <a:p>
            <a:pPr lvl="1"/>
            <a:r>
              <a:rPr lang="en-US" dirty="0" smtClean="0"/>
              <a:t>Giving up as soon as interest is lost</a:t>
            </a:r>
          </a:p>
          <a:p>
            <a:pPr lvl="1"/>
            <a:r>
              <a:rPr lang="en-US" dirty="0" smtClean="0"/>
              <a:t>Getting sidetracked by unimportant details</a:t>
            </a:r>
          </a:p>
          <a:p>
            <a:pPr lvl="1"/>
            <a:r>
              <a:rPr lang="en-US" dirty="0" smtClean="0"/>
              <a:t>Thinking about other things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056" y="1905000"/>
            <a:ext cx="7772400" cy="914400"/>
          </a:xfrm>
        </p:spPr>
        <p:txBody>
          <a:bodyPr/>
          <a:lstStyle/>
          <a:p>
            <a:pPr algn="ctr"/>
            <a:r>
              <a:rPr lang="en-US" sz="9600" dirty="0" smtClean="0"/>
              <a:t>NOTE TAKING</a:t>
            </a:r>
            <a:endParaRPr lang="en-US" sz="9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381" y="3505200"/>
            <a:ext cx="3795713" cy="211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Note-Taking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Taking notes requires 100% concentration and listening</a:t>
            </a:r>
          </a:p>
          <a:p>
            <a:r>
              <a:rPr lang="en-US" dirty="0"/>
              <a:t>The most effective way is to make it an interactive process</a:t>
            </a:r>
          </a:p>
          <a:p>
            <a:pPr lvl="1"/>
            <a:r>
              <a:rPr lang="en-US" dirty="0"/>
              <a:t>ASK QUESTIONS!</a:t>
            </a:r>
          </a:p>
          <a:p>
            <a:pPr lvl="1"/>
            <a:r>
              <a:rPr lang="en-US" dirty="0"/>
              <a:t>Clarification</a:t>
            </a:r>
          </a:p>
          <a:p>
            <a:pPr lvl="1"/>
            <a:r>
              <a:rPr lang="en-US" dirty="0"/>
              <a:t>Make connections</a:t>
            </a:r>
          </a:p>
          <a:p>
            <a:pPr lvl="2"/>
            <a:r>
              <a:rPr lang="en-US" dirty="0"/>
              <a:t>Between lecture material and readings</a:t>
            </a:r>
          </a:p>
          <a:p>
            <a:pPr lvl="2"/>
            <a:r>
              <a:rPr lang="en-US" dirty="0"/>
              <a:t>Between lecture material and real-life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35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 a Note-Taking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a system that works for you and STICK TO IT!</a:t>
            </a:r>
          </a:p>
          <a:p>
            <a:r>
              <a:rPr lang="en-US" dirty="0"/>
              <a:t>Organization is key</a:t>
            </a:r>
          </a:p>
          <a:p>
            <a:r>
              <a:rPr lang="en-US" dirty="0"/>
              <a:t>Your system may change according to the style of lecture or subject of the class</a:t>
            </a:r>
          </a:p>
          <a:p>
            <a:pPr lvl="1"/>
            <a:r>
              <a:rPr lang="en-US" dirty="0"/>
              <a:t>For example: Concept maps are good for history, but may not be the best for English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5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the most of class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Preview your reading material</a:t>
            </a:r>
          </a:p>
          <a:p>
            <a:r>
              <a:rPr lang="en-US" dirty="0" smtClean="0"/>
              <a:t>Gather your supplies</a:t>
            </a:r>
          </a:p>
          <a:p>
            <a:r>
              <a:rPr lang="en-US" dirty="0" smtClean="0"/>
              <a:t>Location, location, location</a:t>
            </a:r>
          </a:p>
          <a:p>
            <a:r>
              <a:rPr lang="en-US" dirty="0" smtClean="0"/>
              <a:t>Choose the best note-taking system</a:t>
            </a:r>
          </a:p>
          <a:p>
            <a:r>
              <a:rPr lang="en-US" dirty="0" smtClean="0"/>
              <a:t>Gather support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on note-taking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ALWAYS use headers for topics</a:t>
            </a:r>
          </a:p>
          <a:p>
            <a:r>
              <a:rPr lang="en-US" dirty="0" smtClean="0"/>
              <a:t>Record, highlight or star what the professor emphasizes</a:t>
            </a:r>
          </a:p>
          <a:p>
            <a:r>
              <a:rPr lang="en-US" dirty="0" smtClean="0"/>
              <a:t>Write down ALL key terms and definitions</a:t>
            </a:r>
          </a:p>
          <a:p>
            <a:r>
              <a:rPr lang="en-US" dirty="0" smtClean="0"/>
              <a:t>Use shortened phrases to save time to ensure you don’t miss anything important</a:t>
            </a:r>
          </a:p>
          <a:p>
            <a:r>
              <a:rPr lang="en-US" dirty="0" smtClean="0"/>
              <a:t>Keep notes separate for each class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Continue to take notes during class discussions </a:t>
            </a:r>
          </a:p>
          <a:p>
            <a:r>
              <a:rPr lang="en-US" dirty="0" smtClean="0"/>
              <a:t>Leave blank spaces between points or topics</a:t>
            </a:r>
          </a:p>
          <a:p>
            <a:r>
              <a:rPr lang="en-US" dirty="0" smtClean="0"/>
              <a:t>Draw pictures and diagrams</a:t>
            </a:r>
          </a:p>
          <a:p>
            <a:r>
              <a:rPr lang="en-US" dirty="0" smtClean="0"/>
              <a:t>Underline and highlight indicate importance</a:t>
            </a:r>
          </a:p>
          <a:p>
            <a:r>
              <a:rPr lang="en-US" dirty="0" smtClean="0"/>
              <a:t>Write questions or notes in margins</a:t>
            </a:r>
          </a:p>
          <a:p>
            <a:r>
              <a:rPr lang="en-US" dirty="0" smtClean="0"/>
              <a:t>KEEP NOTES ORGANIZED!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86258"/>
            <a:ext cx="4038600" cy="259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and REVISE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class notes within a day of the lecture</a:t>
            </a:r>
          </a:p>
          <a:p>
            <a:r>
              <a:rPr lang="en-US" dirty="0" smtClean="0"/>
              <a:t>Review regularly</a:t>
            </a:r>
          </a:p>
          <a:p>
            <a:r>
              <a:rPr lang="en-US" dirty="0" smtClean="0"/>
              <a:t>Review with an eye toward tests</a:t>
            </a:r>
          </a:p>
          <a:p>
            <a:r>
              <a:rPr lang="en-US" dirty="0" smtClean="0"/>
              <a:t>Write a summary of your notes from each lecture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Note-taking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Outline Form</a:t>
            </a:r>
            <a:endParaRPr lang="en-US" dirty="0"/>
          </a:p>
        </p:txBody>
      </p:sp>
      <p:pic>
        <p:nvPicPr>
          <p:cNvPr id="4" name="Picture 3" descr="NotesOutli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2489612"/>
            <a:ext cx="3125837" cy="4063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Cornell</a:t>
            </a:r>
            <a:r>
              <a:rPr lang="en-US" dirty="0"/>
              <a:t> </a:t>
            </a:r>
            <a:r>
              <a:rPr lang="en-US" sz="4000" dirty="0"/>
              <a:t>Note-Taking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54864" lvl="1" indent="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sz="2800" dirty="0"/>
              <a:t>If this method does not necessarily work for the place of the lecture, try using it to study!!!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3" descr="cornell-layo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133600"/>
            <a:ext cx="3124200" cy="403468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7772400" cy="457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Think Links</a:t>
            </a:r>
            <a:endParaRPr lang="en-US" dirty="0"/>
          </a:p>
        </p:txBody>
      </p:sp>
      <p:pic>
        <p:nvPicPr>
          <p:cNvPr id="4" name="Picture 3" descr="lochhaas-fig04_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1752600"/>
            <a:ext cx="3581400" cy="468151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304</TotalTime>
  <Words>1082</Words>
  <Application>Microsoft Office PowerPoint</Application>
  <PresentationFormat>On-screen Show (4:3)</PresentationFormat>
  <Paragraphs>192</Paragraphs>
  <Slides>26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Metro</vt:lpstr>
      <vt:lpstr>Listening &amp; Note-Taking</vt:lpstr>
      <vt:lpstr>University Counseling Center (UCC)</vt:lpstr>
      <vt:lpstr>UCC Services</vt:lpstr>
      <vt:lpstr>Today’s Program</vt:lpstr>
      <vt:lpstr>Listening vs. Hearing</vt:lpstr>
      <vt:lpstr>Stages of Listening</vt:lpstr>
      <vt:lpstr>Manage Listening Challenges</vt:lpstr>
      <vt:lpstr>Divided Attention &amp; Distractions</vt:lpstr>
      <vt:lpstr>Shutting out the message</vt:lpstr>
      <vt:lpstr>Rush to Judgment</vt:lpstr>
      <vt:lpstr>Partial Hearing Loss or Learning Disability</vt:lpstr>
      <vt:lpstr>Becoming an Active Listener</vt:lpstr>
      <vt:lpstr>Set Purposes for Listening</vt:lpstr>
      <vt:lpstr>Ask Questions</vt:lpstr>
      <vt:lpstr>Pay attention to verbal signposts</vt:lpstr>
      <vt:lpstr>Know what helps and hinders listening</vt:lpstr>
      <vt:lpstr>NOTE TAKING</vt:lpstr>
      <vt:lpstr>Note-Taking</vt:lpstr>
      <vt:lpstr>Develop a Note-Taking System</vt:lpstr>
      <vt:lpstr>How to make the most of class notes</vt:lpstr>
      <vt:lpstr>Tips on note-taking</vt:lpstr>
      <vt:lpstr>Tips cont.</vt:lpstr>
      <vt:lpstr>REVIEW and REVISE</vt:lpstr>
      <vt:lpstr>Note-taking methods</vt:lpstr>
      <vt:lpstr>Cornell Note-Taking 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 &amp; Note-Taking</dc:title>
  <dc:creator>user</dc:creator>
  <cp:lastModifiedBy>user</cp:lastModifiedBy>
  <cp:revision>47</cp:revision>
  <dcterms:created xsi:type="dcterms:W3CDTF">2011-08-04T18:52:24Z</dcterms:created>
  <dcterms:modified xsi:type="dcterms:W3CDTF">2016-03-02T15:15:57Z</dcterms:modified>
</cp:coreProperties>
</file>