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77" r:id="rId6"/>
    <p:sldId id="283" r:id="rId7"/>
    <p:sldId id="279" r:id="rId8"/>
    <p:sldId id="261" r:id="rId9"/>
    <p:sldId id="262" r:id="rId10"/>
    <p:sldId id="280" r:id="rId11"/>
    <p:sldId id="263" r:id="rId12"/>
    <p:sldId id="264" r:id="rId13"/>
    <p:sldId id="266" r:id="rId14"/>
    <p:sldId id="274" r:id="rId15"/>
    <p:sldId id="267" r:id="rId16"/>
    <p:sldId id="275" r:id="rId17"/>
    <p:sldId id="284" r:id="rId18"/>
    <p:sldId id="281" r:id="rId19"/>
    <p:sldId id="268" r:id="rId20"/>
    <p:sldId id="269" r:id="rId21"/>
    <p:sldId id="270" r:id="rId22"/>
    <p:sldId id="271" r:id="rId23"/>
    <p:sldId id="272" r:id="rId24"/>
    <p:sldId id="273" r:id="rId2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57" autoAdjust="0"/>
  </p:normalViewPr>
  <p:slideViewPr>
    <p:cSldViewPr>
      <p:cViewPr varScale="1">
        <p:scale>
          <a:sx n="96" d="100"/>
          <a:sy n="96" d="100"/>
        </p:scale>
        <p:origin x="-20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0B6A9A2-F3EA-45A6-B728-E8F29CF75124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A0F422C-19BF-45DB-AE83-7C9ED1BB17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05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20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93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48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86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8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05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Anxiety</a:t>
            </a:r>
            <a:r>
              <a:rPr lang="en-US" baseline="0" dirty="0" smtClean="0"/>
              <a:t> becomes a reaction to a threat, whether the threat is real or perceived.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51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May</a:t>
            </a:r>
            <a:r>
              <a:rPr lang="en-US" baseline="0" dirty="0" smtClean="0"/>
              <a:t> be so wrapped up in your physiological experiences (shaking, sweating, nausea,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) that you are unable to recall test information or concentrate fully.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P</a:t>
            </a:r>
            <a:r>
              <a:rPr lang="en-US" dirty="0" smtClean="0"/>
              <a:t>eople generally perform best when they have a moderate level of arousal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Y</a:t>
            </a:r>
            <a:r>
              <a:rPr lang="en-US" dirty="0" smtClean="0"/>
              <a:t>ou need a certain level of arousal to care about what you are doing, stay awake, and be alert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W</a:t>
            </a:r>
            <a:r>
              <a:rPr lang="en-US" dirty="0" smtClean="0"/>
              <a:t>ant to avoid</a:t>
            </a:r>
            <a:r>
              <a:rPr lang="en-US" baseline="0" dirty="0" smtClean="0"/>
              <a:t> being too aroused or anxious because this would impair your ability to focus and concentrate in a relaxed fashion</a:t>
            </a:r>
          </a:p>
          <a:p>
            <a:r>
              <a:rPr lang="en-US" baseline="0" dirty="0" smtClean="0"/>
              <a:t>- Appropriate levels can sharpen your reflexes, alertness, and mental processing 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90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 Student Input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26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25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A-in this case,</a:t>
            </a:r>
            <a:r>
              <a:rPr lang="en-US" baseline="0" dirty="0" smtClean="0"/>
              <a:t> the activating event is the test</a:t>
            </a:r>
          </a:p>
          <a:p>
            <a:r>
              <a:rPr lang="en-US" baseline="0" dirty="0" smtClean="0"/>
              <a:t>B-”I’m going to fail” “I don’t know the material” “It’s too hard for me”</a:t>
            </a:r>
          </a:p>
          <a:p>
            <a:r>
              <a:rPr lang="en-US" baseline="0" dirty="0" smtClean="0"/>
              <a:t>C- the consequence is the test anxiety</a:t>
            </a:r>
          </a:p>
          <a:p>
            <a:r>
              <a:rPr lang="en-US" baseline="0" dirty="0" smtClean="0"/>
              <a:t>D-”I am going to pass the test” “I’m going to get a good grade” “I’m going to do my best”</a:t>
            </a:r>
          </a:p>
          <a:p>
            <a:r>
              <a:rPr lang="en-US" baseline="0" dirty="0" smtClean="0"/>
              <a:t>E-the test no longer makes you anxious, it is what you tell yourself that helps you calm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to lessen the anxiety by being proactive rather than reactive 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C</a:t>
            </a:r>
            <a:r>
              <a:rPr lang="en-US" dirty="0" smtClean="0"/>
              <a:t>onsider</a:t>
            </a:r>
            <a:r>
              <a:rPr lang="en-US" baseline="0" dirty="0" smtClean="0"/>
              <a:t> making reviewing for exams an ongoing process</a:t>
            </a:r>
          </a:p>
          <a:p>
            <a:r>
              <a:rPr lang="en-US" baseline="0" dirty="0" smtClean="0"/>
              <a:t>- Also find out how many points, and length of exam</a:t>
            </a:r>
          </a:p>
          <a:p>
            <a:r>
              <a:rPr lang="en-US" baseline="0" dirty="0" smtClean="0"/>
              <a:t>- Don’t just sit and worry, put your energy into concrete active steps to help you succeed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tips:</a:t>
            </a:r>
            <a:r>
              <a:rPr lang="en-US" baseline="0" dirty="0" smtClean="0"/>
              <a:t> Be organized and know what is coming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09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69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1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-Visualize yourself being confident and in control,</a:t>
            </a:r>
            <a:r>
              <a:rPr lang="en-US" baseline="0" dirty="0" smtClean="0"/>
              <a:t> you sit at your desk and look calmly around the room.  You write your name on the exam and carefully read the directions before answering the questions correctly.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to the</a:t>
            </a:r>
            <a:r>
              <a:rPr lang="en-US" baseline="0" dirty="0" smtClean="0"/>
              <a:t> room early to become comfortable, esp. if the room is new to you– also get choice of seat then!</a:t>
            </a:r>
          </a:p>
          <a:p>
            <a:r>
              <a:rPr lang="en-US" baseline="0" dirty="0" smtClean="0"/>
              <a:t>- The more similarity there is when you study, the more likely you will perform well when you compete or take your exam</a:t>
            </a:r>
          </a:p>
          <a:p>
            <a:r>
              <a:rPr lang="en-US" baseline="0" dirty="0" smtClean="0"/>
              <a:t>*Read somewhere that chewing gum during lecture and while studying and then chewing the same gum during the test may help you remember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Recommend the counseling center website-relaxation recordings; www.wiu.edu/ucc </a:t>
            </a:r>
            <a:r>
              <a:rPr lang="en-US" baseline="0" dirty="0" smtClean="0">
                <a:sym typeface="Wingdings" panose="05000000000000000000" pitchFamily="2" charset="2"/>
              </a:rPr>
              <a:t> Programs and Services  Relaxation Station  </a:t>
            </a:r>
            <a:r>
              <a:rPr lang="en-US" baseline="0" dirty="0" err="1" smtClean="0">
                <a:sym typeface="Wingdings" panose="05000000000000000000" pitchFamily="2" charset="2"/>
              </a:rPr>
              <a:t>Autogenics</a:t>
            </a:r>
            <a:r>
              <a:rPr lang="en-US" baseline="0" dirty="0" smtClean="0">
                <a:sym typeface="Wingdings" panose="05000000000000000000" pitchFamily="2" charset="2"/>
              </a:rPr>
              <a:t>, Guided Visualization, Progressive Muscle Relaxation </a:t>
            </a:r>
            <a:endParaRPr lang="en-US" baseline="0" dirty="0" smtClean="0"/>
          </a:p>
          <a:p>
            <a:r>
              <a:rPr lang="en-US" baseline="0" dirty="0" smtClean="0"/>
              <a:t>- Also can do meditation, yoga,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helps you to relax?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Remind self that you are prepared and that exams are opportunities to show what you know</a:t>
            </a:r>
          </a:p>
          <a:p>
            <a:r>
              <a:rPr lang="en-US" dirty="0" smtClean="0"/>
              <a:t>-focus your thoughts on the test,</a:t>
            </a:r>
            <a:r>
              <a:rPr lang="en-US" baseline="0" dirty="0" smtClean="0"/>
              <a:t> not on what others are doing around you</a:t>
            </a:r>
          </a:p>
          <a:p>
            <a:r>
              <a:rPr lang="en-US" baseline="0" dirty="0" smtClean="0"/>
              <a:t>-it may be useful to expect that you will not know all the answers on the test</a:t>
            </a:r>
          </a:p>
          <a:p>
            <a:r>
              <a:rPr lang="en-US" baseline="0" dirty="0" smtClean="0"/>
              <a:t>-not an opportunity to fail, but rather an opportunity to see what you have learned</a:t>
            </a:r>
          </a:p>
          <a:p>
            <a:r>
              <a:rPr lang="en-US" baseline="0" dirty="0" smtClean="0"/>
              <a:t>-not a contest to win or lose—rather a signpost along the way to a greater goal, may be more likely to try your best, learn from </a:t>
            </a:r>
            <a:r>
              <a:rPr lang="en-US" baseline="0" dirty="0" err="1" smtClean="0"/>
              <a:t>expereince</a:t>
            </a:r>
            <a:r>
              <a:rPr lang="en-US" baseline="0" dirty="0" smtClean="0"/>
              <a:t> and move on</a:t>
            </a:r>
          </a:p>
          <a:p>
            <a:r>
              <a:rPr lang="en-US" baseline="0" dirty="0" smtClean="0"/>
              <a:t>-engage your professors by going to office hours and take time to clarify material and issues with them before the test</a:t>
            </a:r>
          </a:p>
          <a:p>
            <a:r>
              <a:rPr lang="en-US" baseline="0" dirty="0" smtClean="0"/>
              <a:t>-don’t study with others who also have anxiety—may make you feel worse</a:t>
            </a:r>
          </a:p>
          <a:p>
            <a:r>
              <a:rPr lang="en-US" baseline="0" dirty="0" smtClean="0"/>
              <a:t>-know that you are ultimately responsible for outcome- don’t see </a:t>
            </a:r>
            <a:r>
              <a:rPr lang="en-US" baseline="0" dirty="0" err="1" smtClean="0"/>
              <a:t>failaure</a:t>
            </a:r>
            <a:r>
              <a:rPr lang="en-US" baseline="0" dirty="0" smtClean="0"/>
              <a:t> before  you have had a chance to 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1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F422C-19BF-45DB-AE83-7C9ED1BB179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49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AF5C399-8E12-4117-8F1F-6FB9634AEFC0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9790CD3-3EDE-4324-B329-BA9C083848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University Counseling </a:t>
            </a:r>
            <a:r>
              <a:rPr lang="en-US" smtClean="0"/>
              <a:t>CenteR</a:t>
            </a:r>
            <a:endParaRPr lang="en-US" smtClean="0"/>
          </a:p>
          <a:p>
            <a:r>
              <a:rPr lang="en-US" dirty="0" smtClean="0"/>
              <a:t>Study </a:t>
            </a:r>
            <a:r>
              <a:rPr lang="en-US" dirty="0" smtClean="0"/>
              <a:t>Skills Seminar</a:t>
            </a:r>
          </a:p>
          <a:p>
            <a:r>
              <a:rPr lang="en-US" dirty="0" smtClean="0"/>
              <a:t>Memorial </a:t>
            </a:r>
            <a:r>
              <a:rPr lang="en-US" dirty="0" smtClean="0"/>
              <a:t>Hall, First Floor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Managing Test Distractions and Anxiety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Counseling Center (UCC)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algn="ctr">
              <a:buNone/>
            </a:pPr>
            <a:r>
              <a:rPr lang="en-US" sz="3200" dirty="0" smtClean="0"/>
              <a:t>Memorial Hall 102</a:t>
            </a:r>
          </a:p>
          <a:p>
            <a:pPr marL="0" algn="ctr">
              <a:buNone/>
            </a:pPr>
            <a:endParaRPr lang="en-US" sz="2800" dirty="0" smtClean="0"/>
          </a:p>
          <a:p>
            <a:pPr marL="0" algn="ctr">
              <a:buNone/>
            </a:pPr>
            <a:r>
              <a:rPr lang="en-US" sz="2800" dirty="0" smtClean="0"/>
              <a:t>M, T, W, </a:t>
            </a:r>
            <a:r>
              <a:rPr lang="en-US" sz="2800" dirty="0" err="1" smtClean="0"/>
              <a:t>Th</a:t>
            </a:r>
            <a:r>
              <a:rPr lang="en-US" sz="2800" dirty="0" smtClean="0"/>
              <a:t>  8:00 a.m.-5:00 p.m.</a:t>
            </a:r>
          </a:p>
          <a:p>
            <a:pPr marL="0" algn="ctr">
              <a:buNone/>
            </a:pPr>
            <a:r>
              <a:rPr lang="en-US" sz="2800" dirty="0" smtClean="0"/>
              <a:t>Friday  8:00 a.m.-4:30 p.m.</a:t>
            </a:r>
          </a:p>
          <a:p>
            <a:pPr marL="0" algn="ctr"/>
            <a:endParaRPr lang="en-US" sz="2800" dirty="0" smtClean="0"/>
          </a:p>
          <a:p>
            <a:pPr marL="0" algn="ctr">
              <a:buNone/>
            </a:pPr>
            <a:r>
              <a:rPr lang="en-US" sz="3200" dirty="0" smtClean="0"/>
              <a:t>(309) 298-2453</a:t>
            </a:r>
          </a:p>
          <a:p>
            <a:pPr marL="0" algn="ctr"/>
            <a:endParaRPr lang="en-US" sz="3200" dirty="0" smtClean="0"/>
          </a:p>
          <a:p>
            <a:pPr marL="0" algn="ctr">
              <a:buNone/>
            </a:pPr>
            <a:r>
              <a:rPr lang="en-US" sz="3200" dirty="0" smtClean="0"/>
              <a:t>www.ucc.wiu.edu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02" name="Picture 2" descr="C:\Users\evw100\AppData\Local\Microsoft\Windows\Temporary Internet Files\Content.IE5\VS07O78A\group 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3995531" cy="26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UCC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Individual Counseling</a:t>
            </a:r>
          </a:p>
          <a:p>
            <a:r>
              <a:rPr lang="en-US" dirty="0" smtClean="0"/>
              <a:t>Group Counseling</a:t>
            </a:r>
          </a:p>
          <a:p>
            <a:r>
              <a:rPr lang="en-US" dirty="0" smtClean="0"/>
              <a:t>Career Counseling</a:t>
            </a:r>
          </a:p>
          <a:p>
            <a:r>
              <a:rPr lang="en-US" dirty="0" smtClean="0"/>
              <a:t>Academic or learning skills assistance</a:t>
            </a:r>
          </a:p>
          <a:p>
            <a:r>
              <a:rPr lang="en-US" dirty="0" smtClean="0"/>
              <a:t>Outreach Programming</a:t>
            </a:r>
          </a:p>
          <a:p>
            <a:r>
              <a:rPr lang="en-US" dirty="0" smtClean="0"/>
              <a:t>Academic Instruction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600" dirty="0" smtClean="0"/>
              <a:t>Assessments</a:t>
            </a:r>
          </a:p>
          <a:p>
            <a:pPr lvl="1"/>
            <a:r>
              <a:rPr lang="en-US" sz="2600" i="1" dirty="0" smtClean="0">
                <a:solidFill>
                  <a:schemeClr val="tx1"/>
                </a:solidFill>
              </a:rPr>
              <a:t>Psychological</a:t>
            </a:r>
          </a:p>
          <a:p>
            <a:pPr lvl="1"/>
            <a:r>
              <a:rPr lang="en-US" sz="2600" i="1" dirty="0" smtClean="0">
                <a:solidFill>
                  <a:schemeClr val="tx1"/>
                </a:solidFill>
              </a:rPr>
              <a:t>Vocational</a:t>
            </a:r>
          </a:p>
          <a:p>
            <a:pPr lvl="1"/>
            <a:r>
              <a:rPr lang="en-US" sz="2600" i="1" dirty="0" smtClean="0">
                <a:solidFill>
                  <a:schemeClr val="tx1"/>
                </a:solidFill>
              </a:rPr>
              <a:t>Learning Disabilities</a:t>
            </a:r>
          </a:p>
          <a:p>
            <a:pPr lvl="1"/>
            <a:r>
              <a:rPr lang="en-US" sz="2600" i="1" dirty="0" smtClean="0">
                <a:solidFill>
                  <a:schemeClr val="tx1"/>
                </a:solidFill>
              </a:rPr>
              <a:t>Standardized tests</a:t>
            </a:r>
          </a:p>
          <a:p>
            <a:r>
              <a:rPr lang="en-US" sz="2600" dirty="0" smtClean="0"/>
              <a:t>Consultation</a:t>
            </a:r>
          </a:p>
          <a:p>
            <a:r>
              <a:rPr lang="en-US" sz="2600" dirty="0" smtClean="0"/>
              <a:t>Training of Graduate Students / Interns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Test Anxiety?</a:t>
            </a:r>
          </a:p>
          <a:p>
            <a:r>
              <a:rPr lang="en-US" dirty="0" smtClean="0"/>
              <a:t>Causes of test anxiety</a:t>
            </a:r>
          </a:p>
          <a:p>
            <a:r>
              <a:rPr lang="en-US" dirty="0" smtClean="0"/>
              <a:t>Managing Test Anxiety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will cover today:</a:t>
            </a:r>
            <a:endParaRPr lang="en-US" dirty="0"/>
          </a:p>
        </p:txBody>
      </p:sp>
      <p:pic>
        <p:nvPicPr>
          <p:cNvPr id="1026" name="Picture 2" descr="C:\Documents and Settings\ljk103\Local Settings\Temporary Internet Files\Content.IE5\Q4S3CF0P\MP90041403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733800"/>
            <a:ext cx="1865376" cy="2352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WHO FEELS GOOD ABOUT DOING POORLY ON AN EXAM????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4692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124200"/>
            <a:ext cx="8534400" cy="758952"/>
          </a:xfrm>
        </p:spPr>
        <p:txBody>
          <a:bodyPr>
            <a:noAutofit/>
          </a:bodyPr>
          <a:lstStyle/>
          <a:p>
            <a:r>
              <a:rPr lang="en-US" sz="4800" dirty="0" smtClean="0"/>
              <a:t>What is test anxiety?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Anxiety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900" dirty="0"/>
              <a:t>Test and performance anxieties describe responses specific to </a:t>
            </a:r>
            <a:r>
              <a:rPr lang="en-US" sz="2900" b="1" dirty="0"/>
              <a:t>evaluative situations</a:t>
            </a:r>
            <a:r>
              <a:rPr lang="en-US" sz="2900" dirty="0"/>
              <a:t>—situations in which you are being observed or evaluated by others.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primary "</a:t>
            </a:r>
            <a:r>
              <a:rPr lang="en-US" b="1" dirty="0">
                <a:solidFill>
                  <a:schemeClr val="tx1"/>
                </a:solidFill>
              </a:rPr>
              <a:t>threat</a:t>
            </a:r>
            <a:r>
              <a:rPr lang="en-US" dirty="0">
                <a:solidFill>
                  <a:schemeClr val="tx1"/>
                </a:solidFill>
              </a:rPr>
              <a:t>" in these situations is the possibility of failure and loss of esteem. 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When you believe that you </a:t>
            </a:r>
            <a:r>
              <a:rPr lang="en-US" b="1" dirty="0">
                <a:solidFill>
                  <a:schemeClr val="tx1"/>
                </a:solidFill>
              </a:rPr>
              <a:t>are inadequate or incapable</a:t>
            </a:r>
            <a:r>
              <a:rPr lang="en-US" dirty="0">
                <a:solidFill>
                  <a:schemeClr val="tx1"/>
                </a:solidFill>
              </a:rPr>
              <a:t> of meeting the </a:t>
            </a:r>
            <a:r>
              <a:rPr lang="en-US" dirty="0" smtClean="0">
                <a:solidFill>
                  <a:schemeClr val="tx1"/>
                </a:solidFill>
              </a:rPr>
              <a:t>challenge 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You </a:t>
            </a:r>
            <a:r>
              <a:rPr lang="en-US" b="1" dirty="0">
                <a:solidFill>
                  <a:schemeClr val="tx1"/>
                </a:solidFill>
              </a:rPr>
              <a:t>fear the consequences</a:t>
            </a:r>
            <a:r>
              <a:rPr lang="en-US" dirty="0">
                <a:solidFill>
                  <a:schemeClr val="tx1"/>
                </a:solidFill>
              </a:rPr>
              <a:t> of possible failure.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53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Test Anxiety?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Becoming especially nervous and anxious immediately before or during an exam</a:t>
            </a:r>
          </a:p>
          <a:p>
            <a:r>
              <a:rPr lang="en-US" dirty="0" smtClean="0"/>
              <a:t>Common Symptoms</a:t>
            </a:r>
          </a:p>
          <a:p>
            <a:pPr lvl="1"/>
            <a:r>
              <a:rPr lang="en-US" dirty="0" smtClean="0"/>
              <a:t>Shaking</a:t>
            </a:r>
          </a:p>
          <a:p>
            <a:pPr lvl="1"/>
            <a:r>
              <a:rPr lang="en-US" dirty="0" smtClean="0"/>
              <a:t>Trembling</a:t>
            </a:r>
          </a:p>
          <a:p>
            <a:pPr lvl="1"/>
            <a:r>
              <a:rPr lang="en-US" dirty="0" smtClean="0"/>
              <a:t>Increased Heart Rate</a:t>
            </a:r>
          </a:p>
          <a:p>
            <a:pPr lvl="1"/>
            <a:r>
              <a:rPr lang="en-US" dirty="0" smtClean="0"/>
              <a:t>Muscle Tension</a:t>
            </a:r>
          </a:p>
          <a:p>
            <a:pPr lvl="1"/>
            <a:r>
              <a:rPr lang="en-US" dirty="0" smtClean="0"/>
              <a:t>Nausea</a:t>
            </a:r>
          </a:p>
          <a:p>
            <a:pPr lvl="1"/>
            <a:r>
              <a:rPr lang="en-US" dirty="0" smtClean="0"/>
              <a:t>Headaches</a:t>
            </a:r>
          </a:p>
          <a:p>
            <a:pPr lvl="1"/>
            <a:r>
              <a:rPr lang="en-US" dirty="0" smtClean="0"/>
              <a:t>Difficulty Concentrating</a:t>
            </a:r>
          </a:p>
          <a:p>
            <a:pPr lvl="1"/>
            <a:r>
              <a:rPr lang="en-US" dirty="0" smtClean="0"/>
              <a:t>Becoming Easily Distracted</a:t>
            </a:r>
          </a:p>
          <a:p>
            <a:pPr lvl="1"/>
            <a:r>
              <a:rPr lang="en-US" dirty="0" smtClean="0"/>
              <a:t>Lack of Confidence</a:t>
            </a:r>
          </a:p>
          <a:p>
            <a:pPr lvl="1"/>
            <a:r>
              <a:rPr lang="en-US" dirty="0" smtClean="0"/>
              <a:t>Negative Self-Talk</a:t>
            </a:r>
          </a:p>
          <a:p>
            <a:endParaRPr lang="en-US" dirty="0" smtClean="0"/>
          </a:p>
          <a:p>
            <a:r>
              <a:rPr lang="en-US" dirty="0" smtClean="0"/>
              <a:t>May interfere with test performance</a:t>
            </a:r>
            <a:endParaRPr lang="en-US" dirty="0"/>
          </a:p>
        </p:txBody>
      </p:sp>
      <p:pic>
        <p:nvPicPr>
          <p:cNvPr id="2050" name="Picture 2" descr="C:\Documents and Settings\ljk103\Local Settings\Temporary Internet Files\Content.IE5\DLL75JVU\MC90023051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657600"/>
            <a:ext cx="1845398" cy="2077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Arousal and Anxiety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Some level of arousal is good</a:t>
            </a:r>
          </a:p>
          <a:p>
            <a:r>
              <a:rPr lang="en-US" dirty="0" smtClean="0"/>
              <a:t>But need to be wary of too much arousal</a:t>
            </a:r>
          </a:p>
          <a:p>
            <a:r>
              <a:rPr lang="en-US" dirty="0" smtClean="0"/>
              <a:t>Can also be a signal that you need to prepare more</a:t>
            </a:r>
            <a:endParaRPr lang="en-US" dirty="0"/>
          </a:p>
        </p:txBody>
      </p:sp>
      <p:pic>
        <p:nvPicPr>
          <p:cNvPr id="24578" name="Picture 2" descr="http://upload.wikimedia.org/wikipedia/commons/6/61/YerkesDodsonLawGrap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657600"/>
            <a:ext cx="3429000" cy="2709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when does test anxiety turn bad??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As previously stated, </a:t>
            </a:r>
            <a:r>
              <a:rPr lang="en-US" dirty="0"/>
              <a:t>test anxiety is </a:t>
            </a:r>
            <a:r>
              <a:rPr lang="en-US" b="1" dirty="0"/>
              <a:t>not inherently harmful</a:t>
            </a:r>
            <a:r>
              <a:rPr lang="en-US" dirty="0"/>
              <a:t>; when positively directed, this </a:t>
            </a:r>
            <a:r>
              <a:rPr lang="en-US" b="1" dirty="0"/>
              <a:t>increase in energy actually enhances exam performance</a:t>
            </a:r>
            <a:r>
              <a:rPr lang="en-US" dirty="0"/>
              <a:t>. </a:t>
            </a:r>
            <a:endParaRPr lang="en-US" dirty="0" smtClean="0"/>
          </a:p>
          <a:p>
            <a:pPr lvl="0"/>
            <a:r>
              <a:rPr lang="en-US" dirty="0" smtClean="0"/>
              <a:t>Only </a:t>
            </a:r>
            <a:r>
              <a:rPr lang="en-US" dirty="0"/>
              <a:t>when this energy is directed away from positive performance does it become a problem.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82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571" y="685800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Causes of Test Anxiety</a:t>
            </a:r>
            <a:br>
              <a:rPr lang="en-US" dirty="0" smtClean="0"/>
            </a:br>
            <a:r>
              <a:rPr lang="en-US" sz="1800" dirty="0" smtClean="0"/>
              <a:t>Why do some people experience  it and some do not?</a:t>
            </a:r>
            <a:r>
              <a:rPr lang="en-US" sz="4900" dirty="0" smtClean="0"/>
              <a:t/>
            </a:r>
            <a:br>
              <a:rPr lang="en-US" sz="4900" dirty="0" smtClean="0"/>
            </a:br>
            <a:endParaRPr lang="en-US" sz="4900" dirty="0"/>
          </a:p>
        </p:txBody>
      </p:sp>
      <p:pic>
        <p:nvPicPr>
          <p:cNvPr id="4098" name="Picture 2" descr="C:\Documents and Settings\ljk103\Local Settings\Temporary Internet Files\Content.IE5\DLL75JVU\MC90044142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667000"/>
            <a:ext cx="3352343" cy="33523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Several Common Sources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Overstating the importance of exams</a:t>
            </a:r>
          </a:p>
          <a:p>
            <a:r>
              <a:rPr lang="en-US" dirty="0" smtClean="0"/>
              <a:t>Previous negative experience with test taking</a:t>
            </a:r>
          </a:p>
          <a:p>
            <a:r>
              <a:rPr lang="en-US" dirty="0" smtClean="0"/>
              <a:t>Fear of disappointing others</a:t>
            </a:r>
          </a:p>
          <a:p>
            <a:r>
              <a:rPr lang="en-US" dirty="0" smtClean="0"/>
              <a:t>Focusing only on outcome, rather than improvement</a:t>
            </a:r>
          </a:p>
          <a:p>
            <a:r>
              <a:rPr lang="en-US" dirty="0" smtClean="0"/>
              <a:t>Having unrealistic performance expectations</a:t>
            </a:r>
          </a:p>
          <a:p>
            <a:r>
              <a:rPr lang="en-US" dirty="0" smtClean="0"/>
              <a:t>Poor preparation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Poor time management, poor study habits, and lack of organization can lead to a student feeling overwhelmed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Lack of confidence, fear of failure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Test Anxiety</a:t>
            </a:r>
            <a:endParaRPr lang="en-US" dirty="0"/>
          </a:p>
        </p:txBody>
      </p:sp>
      <p:pic>
        <p:nvPicPr>
          <p:cNvPr id="1026" name="Picture 2" descr="C:\Documents and Settings\ljk103\Local Settings\Temporary Internet Files\Content.IE5\9XB1UWY3\MP90043939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743200"/>
            <a:ext cx="4648200" cy="31032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in mind ABCDE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A-Activating event</a:t>
            </a:r>
          </a:p>
          <a:p>
            <a:pPr lvl="1"/>
            <a:r>
              <a:rPr lang="en-US" dirty="0" smtClean="0"/>
              <a:t>Test</a:t>
            </a:r>
          </a:p>
          <a:p>
            <a:r>
              <a:rPr lang="en-US" dirty="0" smtClean="0"/>
              <a:t>B-Belief system</a:t>
            </a:r>
          </a:p>
          <a:p>
            <a:pPr lvl="1"/>
            <a:r>
              <a:rPr lang="en-US" dirty="0" smtClean="0"/>
              <a:t>“I am going to fail.”, “I </a:t>
            </a:r>
          </a:p>
          <a:p>
            <a:pPr marL="274320" lvl="1" indent="0">
              <a:buNone/>
            </a:pPr>
            <a:r>
              <a:rPr lang="en-US" dirty="0" smtClean="0"/>
              <a:t>    don’t know the material.”</a:t>
            </a:r>
          </a:p>
          <a:p>
            <a:r>
              <a:rPr lang="en-US" dirty="0" smtClean="0"/>
              <a:t>C-Consequence</a:t>
            </a:r>
          </a:p>
          <a:p>
            <a:pPr lvl="1"/>
            <a:r>
              <a:rPr lang="en-US" dirty="0" smtClean="0"/>
              <a:t>Test Anxiety</a:t>
            </a:r>
          </a:p>
          <a:p>
            <a:r>
              <a:rPr lang="en-US" dirty="0" smtClean="0"/>
              <a:t>D-Dispute</a:t>
            </a:r>
          </a:p>
          <a:p>
            <a:pPr lvl="1"/>
            <a:r>
              <a:rPr lang="en-US" dirty="0" smtClean="0"/>
              <a:t>“I am going to pass the test.”, “I am going to do my best.”</a:t>
            </a:r>
          </a:p>
          <a:p>
            <a:r>
              <a:rPr lang="en-US" dirty="0" smtClean="0"/>
              <a:t>E-new Effect</a:t>
            </a:r>
          </a:p>
          <a:p>
            <a:pPr lvl="1"/>
            <a:r>
              <a:rPr lang="en-US" dirty="0" smtClean="0"/>
              <a:t>The test no longer makes you anxious</a:t>
            </a:r>
            <a:endParaRPr lang="en-US" dirty="0"/>
          </a:p>
        </p:txBody>
      </p:sp>
      <p:pic>
        <p:nvPicPr>
          <p:cNvPr id="2050" name="Picture 2" descr="C:\Documents and Settings\ljk103\Local Settings\Temporary Internet Files\Content.IE5\OEXDI4C5\MP90031403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438400"/>
            <a:ext cx="3657600" cy="212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Better prepared=more confident</a:t>
            </a:r>
          </a:p>
          <a:p>
            <a:pPr algn="ctr"/>
            <a:r>
              <a:rPr lang="en-US" dirty="0" smtClean="0"/>
              <a:t>Begin review early</a:t>
            </a:r>
          </a:p>
          <a:p>
            <a:pPr algn="ctr"/>
            <a:r>
              <a:rPr lang="en-US" dirty="0" smtClean="0"/>
              <a:t>Know what will be covered on the test &amp; format</a:t>
            </a:r>
          </a:p>
          <a:p>
            <a:pPr algn="ctr"/>
            <a:r>
              <a:rPr lang="en-US" dirty="0" smtClean="0"/>
              <a:t>Cramming can raise anxiety</a:t>
            </a:r>
            <a:endParaRPr lang="en-US" dirty="0"/>
          </a:p>
        </p:txBody>
      </p:sp>
      <p:pic>
        <p:nvPicPr>
          <p:cNvPr id="5122" name="Picture 2" descr="C:\Documents and Settings\ljk103\Local Settings\Temporary Internet Files\Content.IE5\E0NZ8LQ1\MC90028996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114800"/>
            <a:ext cx="2371581" cy="1948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Tips and Techniques for</a:t>
            </a:r>
            <a:br>
              <a:rPr lang="en-US" dirty="0" smtClean="0"/>
            </a:br>
            <a:r>
              <a:rPr lang="en-US" dirty="0" smtClean="0"/>
              <a:t>Getting Prepared!!!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8503920" cy="4651248"/>
          </a:xfrm>
        </p:spPr>
        <p:txBody>
          <a:bodyPr>
            <a:noAutofit/>
          </a:bodyPr>
          <a:lstStyle/>
          <a:p>
            <a:pPr lvl="0"/>
            <a:r>
              <a:rPr lang="en-US" sz="2000" b="1" dirty="0" smtClean="0"/>
              <a:t>Attend </a:t>
            </a:r>
            <a:r>
              <a:rPr lang="en-US" sz="2000" b="1" dirty="0"/>
              <a:t>all of your classes</a:t>
            </a:r>
            <a:r>
              <a:rPr lang="en-US" sz="2000" dirty="0"/>
              <a:t>, and find out </a:t>
            </a:r>
            <a:r>
              <a:rPr lang="en-US" sz="2000" b="1" dirty="0"/>
              <a:t>what is expected of you</a:t>
            </a:r>
            <a:r>
              <a:rPr lang="en-US" sz="2000" dirty="0"/>
              <a:t> so that you know what will be on exams and when exams are scheduled.</a:t>
            </a:r>
          </a:p>
          <a:p>
            <a:pPr lvl="0"/>
            <a:r>
              <a:rPr lang="en-US" sz="2000" b="1" dirty="0"/>
              <a:t>Keep up with your work</a:t>
            </a:r>
            <a:r>
              <a:rPr lang="en-US" sz="2000" dirty="0"/>
              <a:t> so that you can </a:t>
            </a:r>
            <a:r>
              <a:rPr lang="en-US" sz="2000" b="1" dirty="0"/>
              <a:t>avoid “cramming”</a:t>
            </a:r>
            <a:r>
              <a:rPr lang="en-US" sz="2000" dirty="0"/>
              <a:t> for exams.</a:t>
            </a:r>
          </a:p>
          <a:p>
            <a:pPr lvl="0"/>
            <a:r>
              <a:rPr lang="en-US" sz="2000" dirty="0"/>
              <a:t>Become more </a:t>
            </a:r>
            <a:r>
              <a:rPr lang="en-US" sz="2000" b="1" dirty="0"/>
              <a:t>efficient</a:t>
            </a:r>
            <a:r>
              <a:rPr lang="en-US" sz="2000" dirty="0"/>
              <a:t> in your study habits and time management skills.</a:t>
            </a:r>
          </a:p>
          <a:p>
            <a:pPr lvl="0"/>
            <a:r>
              <a:rPr lang="en-US" sz="2000" dirty="0"/>
              <a:t>Have a </a:t>
            </a:r>
            <a:r>
              <a:rPr lang="en-US" sz="2000" b="1" dirty="0"/>
              <a:t>study schedule</a:t>
            </a:r>
            <a:r>
              <a:rPr lang="en-US" sz="2000" dirty="0"/>
              <a:t> that makes use of any “wasted time.”</a:t>
            </a:r>
          </a:p>
          <a:p>
            <a:pPr lvl="0"/>
            <a:r>
              <a:rPr lang="en-US" sz="2000" b="1" dirty="0"/>
              <a:t>Study in a location where you can</a:t>
            </a:r>
            <a:r>
              <a:rPr lang="en-US" sz="2000" dirty="0"/>
              <a:t> </a:t>
            </a:r>
            <a:r>
              <a:rPr lang="en-US" sz="2000" b="1" dirty="0"/>
              <a:t>concentrate</a:t>
            </a:r>
            <a:r>
              <a:rPr lang="en-US" sz="2000" dirty="0"/>
              <a:t>, get interested in the material, and give it your complete attention.</a:t>
            </a:r>
          </a:p>
          <a:p>
            <a:pPr lvl="0"/>
            <a:r>
              <a:rPr lang="en-US" sz="2000" dirty="0"/>
              <a:t>Make </a:t>
            </a:r>
            <a:r>
              <a:rPr lang="en-US" sz="2000" b="1" dirty="0"/>
              <a:t>flashcards</a:t>
            </a:r>
            <a:r>
              <a:rPr lang="en-US" sz="2000" dirty="0"/>
              <a:t> and review them often.</a:t>
            </a:r>
          </a:p>
          <a:p>
            <a:pPr lvl="0"/>
            <a:r>
              <a:rPr lang="en-US" sz="2000" dirty="0"/>
              <a:t>Learn how to </a:t>
            </a:r>
            <a:r>
              <a:rPr lang="en-US" sz="2000" b="1" dirty="0"/>
              <a:t>take good notes</a:t>
            </a:r>
            <a:r>
              <a:rPr lang="en-US" sz="2000" dirty="0"/>
              <a:t>, and </a:t>
            </a:r>
            <a:r>
              <a:rPr lang="en-US" sz="2000" b="1" dirty="0"/>
              <a:t>review</a:t>
            </a:r>
            <a:r>
              <a:rPr lang="en-US" sz="2000" dirty="0"/>
              <a:t> them right after class and periodically.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9513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2133600" y="152400"/>
          <a:ext cx="4876800" cy="6311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5" name="Acrobat Document" r:id="rId4" imgW="5829247" imgH="7543535" progId="AcroExch.Document.7">
                  <p:embed/>
                </p:oleObj>
              </mc:Choice>
              <mc:Fallback>
                <p:oleObj name="Acrobat Document" r:id="rId4" imgW="5829247" imgH="7543535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52400"/>
                        <a:ext cx="4876800" cy="63117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Tips and Techniques for Getting Prepared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213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2800" dirty="0"/>
              <a:t>Make </a:t>
            </a:r>
            <a:r>
              <a:rPr lang="en-US" sz="2800" b="1" dirty="0"/>
              <a:t>outlines</a:t>
            </a:r>
            <a:r>
              <a:rPr lang="en-US" sz="2800" dirty="0"/>
              <a:t> and </a:t>
            </a:r>
            <a:r>
              <a:rPr lang="en-US" sz="2800" b="1" dirty="0"/>
              <a:t>summary</a:t>
            </a:r>
            <a:r>
              <a:rPr lang="en-US" sz="2800" dirty="0"/>
              <a:t> </a:t>
            </a:r>
            <a:r>
              <a:rPr lang="en-US" sz="2800" b="1" dirty="0"/>
              <a:t>sheets</a:t>
            </a:r>
            <a:r>
              <a:rPr lang="en-US" sz="2800" dirty="0"/>
              <a:t>.</a:t>
            </a:r>
          </a:p>
          <a:p>
            <a:pPr lvl="0"/>
            <a:r>
              <a:rPr lang="en-US" sz="2800" dirty="0"/>
              <a:t>Ask yourself, “</a:t>
            </a:r>
            <a:r>
              <a:rPr lang="en-US" sz="2800" b="1" dirty="0"/>
              <a:t>What is the important information?</a:t>
            </a:r>
            <a:r>
              <a:rPr lang="en-US" sz="2800" dirty="0"/>
              <a:t>”</a:t>
            </a:r>
          </a:p>
          <a:p>
            <a:pPr lvl="0"/>
            <a:r>
              <a:rPr lang="en-US" sz="2800" dirty="0"/>
              <a:t>Being in a </a:t>
            </a:r>
            <a:r>
              <a:rPr lang="en-US" sz="2800" b="1" dirty="0"/>
              <a:t>study group</a:t>
            </a:r>
            <a:r>
              <a:rPr lang="en-US" sz="2800" dirty="0"/>
              <a:t> with motivated classmates is often helpful.</a:t>
            </a:r>
          </a:p>
          <a:p>
            <a:pPr lvl="0"/>
            <a:r>
              <a:rPr lang="en-US" sz="2800" dirty="0"/>
              <a:t>Take advantage of the </a:t>
            </a:r>
            <a:r>
              <a:rPr lang="en-US" sz="2800" b="1" dirty="0"/>
              <a:t>Writing Center</a:t>
            </a:r>
            <a:r>
              <a:rPr lang="en-US" sz="2800" dirty="0"/>
              <a:t> and the </a:t>
            </a:r>
            <a:r>
              <a:rPr lang="en-US" sz="2800" b="1" dirty="0"/>
              <a:t>Counseling Center</a:t>
            </a:r>
            <a:r>
              <a:rPr lang="en-US" sz="2800" dirty="0"/>
              <a:t> here at WIU to help you improve your study skills, test-taking skills, and writing skills.</a:t>
            </a:r>
          </a:p>
          <a:p>
            <a:pPr lvl="0"/>
            <a:r>
              <a:rPr lang="en-US" sz="2800" dirty="0"/>
              <a:t>Make appointments at the UCC for personalized study skill seminars.</a:t>
            </a:r>
          </a:p>
          <a:p>
            <a:pPr lvl="0"/>
            <a:r>
              <a:rPr lang="en-US" sz="2800" b="1" dirty="0"/>
              <a:t>Free tutoring</a:t>
            </a:r>
            <a:r>
              <a:rPr lang="en-US" sz="2800" dirty="0"/>
              <a:t> is available. Don’t be afraid to use it!</a:t>
            </a:r>
          </a:p>
          <a:p>
            <a:pPr lvl="0"/>
            <a:r>
              <a:rPr lang="en-US" sz="2800" dirty="0"/>
              <a:t>Aim </a:t>
            </a:r>
            <a:r>
              <a:rPr lang="en-US" sz="2800" dirty="0" smtClean="0"/>
              <a:t>for </a:t>
            </a:r>
            <a:r>
              <a:rPr lang="en-US" sz="2800" b="1" dirty="0"/>
              <a:t>A level of understanding</a:t>
            </a:r>
            <a:r>
              <a:rPr lang="en-US" sz="2800" dirty="0"/>
              <a:t>. Don’t overprotect yourself by saying you’ll be lucky to get a C, so why study more.</a:t>
            </a:r>
          </a:p>
          <a:p>
            <a:pPr lvl="0"/>
            <a:r>
              <a:rPr lang="en-US" sz="2800" dirty="0"/>
              <a:t>Take care of yourself by </a:t>
            </a:r>
            <a:r>
              <a:rPr lang="en-US" sz="2800" b="1" dirty="0"/>
              <a:t>eating well</a:t>
            </a:r>
            <a:r>
              <a:rPr lang="en-US" sz="2800" dirty="0"/>
              <a:t> and </a:t>
            </a:r>
            <a:r>
              <a:rPr lang="en-US" sz="2800" b="1" dirty="0"/>
              <a:t>getting enough sleep</a:t>
            </a:r>
            <a:r>
              <a:rPr lang="en-US" sz="2800" dirty="0"/>
              <a:t>. Plan time to </a:t>
            </a:r>
            <a:r>
              <a:rPr lang="en-US" sz="2800" b="1" dirty="0"/>
              <a:t>exercise regularly</a:t>
            </a:r>
            <a:r>
              <a:rPr lang="en-US" sz="2800" dirty="0"/>
              <a:t>. </a:t>
            </a:r>
          </a:p>
          <a:p>
            <a:pPr lvl="0"/>
            <a:r>
              <a:rPr lang="en-US" sz="2800" dirty="0"/>
              <a:t>In general, </a:t>
            </a:r>
            <a:r>
              <a:rPr lang="en-US" sz="2800" b="1" dirty="0"/>
              <a:t>organized, self-confident students</a:t>
            </a:r>
            <a:r>
              <a:rPr lang="en-US" sz="2800" dirty="0"/>
              <a:t> with efficient study habits may actually spend less time studying than others who receive lower grades.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86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Mental visualization</a:t>
            </a:r>
          </a:p>
          <a:p>
            <a:r>
              <a:rPr lang="en-US" dirty="0" smtClean="0"/>
              <a:t>Imagine yourself performing a specific activity without any physical movements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Probably find that your levels of stress and physical tension reduce while your confidence and performance levels increase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 Your Comfort Zone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Become familiar with testing environment</a:t>
            </a:r>
          </a:p>
          <a:p>
            <a:r>
              <a:rPr lang="en-US" dirty="0" smtClean="0"/>
              <a:t>Try to study in room similar to exam room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Muscle Relaxation</a:t>
            </a:r>
          </a:p>
          <a:p>
            <a:pPr algn="ctr"/>
            <a:r>
              <a:rPr lang="en-US" dirty="0" smtClean="0"/>
              <a:t>Deep Breathing</a:t>
            </a:r>
          </a:p>
          <a:p>
            <a:pPr algn="ctr"/>
            <a:r>
              <a:rPr lang="en-US" dirty="0" smtClean="0"/>
              <a:t>Listen to calming music</a:t>
            </a:r>
          </a:p>
          <a:p>
            <a:endParaRPr lang="en-US" dirty="0"/>
          </a:p>
        </p:txBody>
      </p:sp>
      <p:pic>
        <p:nvPicPr>
          <p:cNvPr id="6146" name="Picture 2" descr="C:\Documents and Settings\ljk103\Local Settings\Temporary Internet Files\Content.IE5\9XX2CFHU\MC9002871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3505200"/>
            <a:ext cx="1825782" cy="2141145"/>
          </a:xfrm>
          <a:prstGeom prst="rect">
            <a:avLst/>
          </a:prstGeom>
          <a:noFill/>
        </p:spPr>
      </p:pic>
      <p:pic>
        <p:nvPicPr>
          <p:cNvPr id="6147" name="Picture 3" descr="C:\Documents and Settings\ljk103\Local Settings\Temporary Internet Files\Content.IE5\DLL75JVU\MC90029496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657600"/>
            <a:ext cx="3186684" cy="20821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Accentuate the 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613648" cy="5181600"/>
          </a:xfrm>
        </p:spPr>
        <p:txBody>
          <a:bodyPr>
            <a:noAutofit/>
          </a:bodyPr>
          <a:lstStyle/>
          <a:p>
            <a:r>
              <a:rPr lang="en-US" sz="2200" dirty="0" smtClean="0"/>
              <a:t>Control your thoughts</a:t>
            </a:r>
          </a:p>
          <a:p>
            <a:pPr lvl="1"/>
            <a:r>
              <a:rPr lang="en-US" sz="1600" dirty="0" smtClean="0"/>
              <a:t>Focus your thoughts on the test, not on what others are doing</a:t>
            </a:r>
          </a:p>
          <a:p>
            <a:r>
              <a:rPr lang="en-US" sz="2200" dirty="0" smtClean="0"/>
              <a:t>Eliminate negative self-talk</a:t>
            </a:r>
          </a:p>
          <a:p>
            <a:pPr lvl="1"/>
            <a:r>
              <a:rPr lang="en-US" sz="1600" dirty="0" smtClean="0"/>
              <a:t>It may be useful to expect you will not know all the answers</a:t>
            </a:r>
          </a:p>
          <a:p>
            <a:r>
              <a:rPr lang="en-US" sz="2200" dirty="0" smtClean="0"/>
              <a:t>See the test as an opportunity to learn</a:t>
            </a:r>
          </a:p>
          <a:p>
            <a:pPr lvl="1"/>
            <a:r>
              <a:rPr lang="en-US" sz="1600" dirty="0" smtClean="0"/>
              <a:t>Not an opportunity to fail, but an opportunity to see what you have learned</a:t>
            </a:r>
          </a:p>
          <a:p>
            <a:r>
              <a:rPr lang="en-US" sz="2200" dirty="0" smtClean="0"/>
              <a:t>See the test as a signpost</a:t>
            </a:r>
          </a:p>
          <a:p>
            <a:pPr lvl="1"/>
            <a:r>
              <a:rPr lang="en-US" sz="1600" dirty="0" smtClean="0"/>
              <a:t>It’s not a win or lose-rather a signpost along the way to a greater goal</a:t>
            </a:r>
          </a:p>
          <a:p>
            <a:r>
              <a:rPr lang="en-US" sz="2200" dirty="0" smtClean="0"/>
              <a:t>Give instructor a positive role</a:t>
            </a:r>
          </a:p>
          <a:p>
            <a:pPr lvl="1"/>
            <a:r>
              <a:rPr lang="en-US" sz="1600" dirty="0" smtClean="0"/>
              <a:t>Engage your professors in your learning experience</a:t>
            </a:r>
          </a:p>
          <a:p>
            <a:r>
              <a:rPr lang="en-US" sz="2200" dirty="0" smtClean="0"/>
              <a:t>Seek study partners</a:t>
            </a:r>
          </a:p>
          <a:p>
            <a:pPr lvl="1"/>
            <a:r>
              <a:rPr lang="en-US" sz="1600" dirty="0" smtClean="0"/>
              <a:t>Don’t study with others who also have anxiety</a:t>
            </a:r>
          </a:p>
          <a:p>
            <a:r>
              <a:rPr lang="en-US" sz="2200" dirty="0" smtClean="0"/>
              <a:t>Set yourself up for success</a:t>
            </a:r>
          </a:p>
          <a:p>
            <a:pPr lvl="1"/>
            <a:r>
              <a:rPr lang="en-US" sz="1600" dirty="0" smtClean="0"/>
              <a:t>Know you are responsible for outcome-don’t assume failure before you have the chance to try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ome to the  UCC.  We have staff who are trained to assist students with such concerns in a supportive and confidential manner.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still feel excessive anxiety…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699</TotalTime>
  <Words>1524</Words>
  <Application>Microsoft Office PowerPoint</Application>
  <PresentationFormat>On-screen Show (4:3)</PresentationFormat>
  <Paragraphs>200</Paragraphs>
  <Slides>24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Civic</vt:lpstr>
      <vt:lpstr>Acrobat Document</vt:lpstr>
      <vt:lpstr>Managing Test Distractions and Anxiety</vt:lpstr>
      <vt:lpstr>University Counseling Center (UCC)</vt:lpstr>
      <vt:lpstr>UCC Services</vt:lpstr>
      <vt:lpstr>What we will cover today:</vt:lpstr>
      <vt:lpstr>PowerPoint Presentation</vt:lpstr>
      <vt:lpstr>What is test anxiety?</vt:lpstr>
      <vt:lpstr>Test Anxiety</vt:lpstr>
      <vt:lpstr>What is Test Anxiety?</vt:lpstr>
      <vt:lpstr>Arousal and Anxiety</vt:lpstr>
      <vt:lpstr>So, when does test anxiety turn bad??</vt:lpstr>
      <vt:lpstr>Causes of Test Anxiety Why do some people experience  it and some do not? </vt:lpstr>
      <vt:lpstr>Several Common Sources</vt:lpstr>
      <vt:lpstr>Managing Test Anxiety</vt:lpstr>
      <vt:lpstr>Keep in mind ABCDE</vt:lpstr>
      <vt:lpstr>Prepare!</vt:lpstr>
      <vt:lpstr>Additional Tips and Techniques for Getting Prepared!!!</vt:lpstr>
      <vt:lpstr>PowerPoint Presentation</vt:lpstr>
      <vt:lpstr>Additional Tips and Techniques for Getting Prepared Cont. </vt:lpstr>
      <vt:lpstr>Visualization</vt:lpstr>
      <vt:lpstr>Establish Your Comfort Zone</vt:lpstr>
      <vt:lpstr>Relaxation</vt:lpstr>
      <vt:lpstr>Accentuate the Positive</vt:lpstr>
      <vt:lpstr>If you still feel excessive anxiety…</vt:lpstr>
      <vt:lpstr>Thank You!</vt:lpstr>
    </vt:vector>
  </TitlesOfParts>
  <Company>Western Illinois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Test Distractions and Anxiety</dc:title>
  <dc:creator>user</dc:creator>
  <cp:lastModifiedBy>user</cp:lastModifiedBy>
  <cp:revision>80</cp:revision>
  <cp:lastPrinted>2014-10-27T13:29:27Z</cp:lastPrinted>
  <dcterms:created xsi:type="dcterms:W3CDTF">2011-06-27T20:43:28Z</dcterms:created>
  <dcterms:modified xsi:type="dcterms:W3CDTF">2016-03-02T15:17:08Z</dcterms:modified>
</cp:coreProperties>
</file>