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sldIdLst>
    <p:sldId id="256" r:id="rId2"/>
    <p:sldId id="278" r:id="rId3"/>
    <p:sldId id="257" r:id="rId4"/>
    <p:sldId id="279" r:id="rId5"/>
    <p:sldId id="260" r:id="rId6"/>
    <p:sldId id="261" r:id="rId7"/>
    <p:sldId id="271" r:id="rId8"/>
    <p:sldId id="262" r:id="rId9"/>
    <p:sldId id="272" r:id="rId10"/>
    <p:sldId id="273" r:id="rId11"/>
    <p:sldId id="263" r:id="rId12"/>
    <p:sldId id="264" r:id="rId13"/>
    <p:sldId id="265" r:id="rId14"/>
    <p:sldId id="266" r:id="rId15"/>
    <p:sldId id="267" r:id="rId16"/>
    <p:sldId id="268" r:id="rId17"/>
    <p:sldId id="274" r:id="rId18"/>
    <p:sldId id="275" r:id="rId19"/>
    <p:sldId id="269" r:id="rId20"/>
    <p:sldId id="276" r:id="rId21"/>
    <p:sldId id="277"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251" autoAdjust="0"/>
  </p:normalViewPr>
  <p:slideViewPr>
    <p:cSldViewPr>
      <p:cViewPr varScale="1">
        <p:scale>
          <a:sx n="90" d="100"/>
          <a:sy n="90" d="100"/>
        </p:scale>
        <p:origin x="-2244"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85273FF-6033-458F-9FD9-DB21AC8D010D}" type="datetimeFigureOut">
              <a:rPr lang="en-US" smtClean="0"/>
              <a:pPr/>
              <a:t>3/2/2016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3064B41-3D8B-4887-8DA2-7A3F840C5613}" type="slidenum">
              <a:rPr lang="en-US" smtClean="0"/>
              <a:pPr/>
              <a:t>‹#›</a:t>
            </a:fld>
            <a:endParaRPr lang="en-US"/>
          </a:p>
        </p:txBody>
      </p:sp>
    </p:spTree>
    <p:extLst>
      <p:ext uri="{BB962C8B-B14F-4D97-AF65-F5344CB8AC3E}">
        <p14:creationId xmlns:p14="http://schemas.microsoft.com/office/powerpoint/2010/main" val="40708683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3064B41-3D8B-4887-8DA2-7A3F840C5613}" type="slidenum">
              <a:rPr lang="en-US" smtClean="0"/>
              <a:pPr/>
              <a:t>1</a:t>
            </a:fld>
            <a:endParaRPr lang="en-US"/>
          </a:p>
        </p:txBody>
      </p:sp>
    </p:spTree>
    <p:extLst>
      <p:ext uri="{BB962C8B-B14F-4D97-AF65-F5344CB8AC3E}">
        <p14:creationId xmlns:p14="http://schemas.microsoft.com/office/powerpoint/2010/main" val="21213709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3064B41-3D8B-4887-8DA2-7A3F840C5613}" type="slidenum">
              <a:rPr lang="en-US" smtClean="0"/>
              <a:pPr/>
              <a:t>3</a:t>
            </a:fld>
            <a:endParaRPr lang="en-US"/>
          </a:p>
        </p:txBody>
      </p:sp>
    </p:spTree>
    <p:extLst>
      <p:ext uri="{BB962C8B-B14F-4D97-AF65-F5344CB8AC3E}">
        <p14:creationId xmlns:p14="http://schemas.microsoft.com/office/powerpoint/2010/main" val="17460044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Who do you think tends to be more academically</a:t>
            </a:r>
            <a:r>
              <a:rPr lang="en-US" baseline="0" dirty="0" smtClean="0"/>
              <a:t> successful?</a:t>
            </a:r>
          </a:p>
          <a:p>
            <a:endParaRPr lang="en-US" baseline="0" dirty="0" smtClean="0"/>
          </a:p>
          <a:p>
            <a:r>
              <a:rPr lang="en-US" baseline="0" dirty="0" smtClean="0"/>
              <a:t>Intrinsic: Students more likely to have this type of motivation if they:</a:t>
            </a:r>
          </a:p>
          <a:p>
            <a:r>
              <a:rPr lang="en-US" dirty="0" smtClean="0"/>
              <a:t>attribute their educational results to internal factors that they can control (e.g. the amount of effort they put in),</a:t>
            </a:r>
          </a:p>
          <a:p>
            <a:r>
              <a:rPr lang="en-US" dirty="0" smtClean="0"/>
              <a:t>believe they can be effective agents in reaching desired goals (i.e. the results are not determined by luck),</a:t>
            </a:r>
          </a:p>
          <a:p>
            <a:r>
              <a:rPr lang="en-US" dirty="0" smtClean="0"/>
              <a:t>are interested in mastering a topic, rather than just rote-learning to achieve good grades.</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Extrinsic: Competition is in general extrinsic because it encourages the performer to win and beat others, not to enjoy the intrinsic rewards of the activity. A crowd cheering on the individual and trophies are also extrinsic incentives.</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B3064B41-3D8B-4887-8DA2-7A3F840C5613}" type="slidenum">
              <a:rPr lang="en-US" smtClean="0"/>
              <a:pPr/>
              <a:t>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One reason students</a:t>
            </a:r>
            <a:r>
              <a:rPr lang="en-US" baseline="0" dirty="0" smtClean="0"/>
              <a:t> give for academic difficulties is a lack of motivation.  Often referred to as something we have no control over</a:t>
            </a:r>
          </a:p>
          <a:p>
            <a:endParaRPr lang="en-US" baseline="0" dirty="0" smtClean="0"/>
          </a:p>
          <a:p>
            <a:r>
              <a:rPr lang="en-US" baseline="0" dirty="0" smtClean="0"/>
              <a:t>You could not be a student athlete if you lacked motivation.  If you truly lacked motivation, you probably wouldn’t be able to function at all.</a:t>
            </a:r>
          </a:p>
          <a:p>
            <a:endParaRPr lang="en-US" baseline="0" dirty="0" smtClean="0"/>
          </a:p>
          <a:p>
            <a:r>
              <a:rPr lang="en-US" baseline="0" dirty="0" smtClean="0"/>
              <a:t>In order to increase your motivation, important to know what motivates you.</a:t>
            </a:r>
            <a:endParaRPr lang="en-US" dirty="0"/>
          </a:p>
        </p:txBody>
      </p:sp>
      <p:sp>
        <p:nvSpPr>
          <p:cNvPr id="4" name="Slide Number Placeholder 3"/>
          <p:cNvSpPr>
            <a:spLocks noGrp="1"/>
          </p:cNvSpPr>
          <p:nvPr>
            <p:ph type="sldNum" sz="quarter" idx="10"/>
          </p:nvPr>
        </p:nvSpPr>
        <p:spPr/>
        <p:txBody>
          <a:bodyPr/>
          <a:lstStyle/>
          <a:p>
            <a:fld id="{B3064B41-3D8B-4887-8DA2-7A3F840C5613}" type="slidenum">
              <a:rPr lang="en-US" smtClean="0"/>
              <a:pPr/>
              <a:t>9</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Social</a:t>
            </a:r>
            <a:r>
              <a:rPr lang="en-US" baseline="0" dirty="0" smtClean="0"/>
              <a:t> Factors– behaviors that gain us social acceptance or that please others are positive social motivators OR behaving in ways that are similar to our role models </a:t>
            </a:r>
          </a:p>
          <a:p>
            <a:r>
              <a:rPr lang="en-US" baseline="0" dirty="0" smtClean="0"/>
              <a:t>	Conversely, behavior is also governed by the desire not to be perceived in a certain way or by a desire to upset someone.  Fear of disappointing others 	often has a significant impact on our behavior; ex. May choose to cut classes, because you believe that teammates expect that from you, or you go to 	school in-state because family expects you to stay close to home.</a:t>
            </a:r>
          </a:p>
          <a:p>
            <a:endParaRPr lang="en-US" baseline="0" dirty="0" smtClean="0"/>
          </a:p>
          <a:p>
            <a:r>
              <a:rPr lang="en-US" baseline="0" dirty="0" smtClean="0"/>
              <a:t>Emotional Factors- positive and negative emotions. Afraid coach will yell at you; love your school and your teammates------- might be angry with team/coach so you skip practice or tutoring 	session</a:t>
            </a:r>
          </a:p>
          <a:p>
            <a:endParaRPr lang="en-US" baseline="0" dirty="0" smtClean="0"/>
          </a:p>
          <a:p>
            <a:r>
              <a:rPr lang="en-US" baseline="0" dirty="0" smtClean="0"/>
              <a:t>Cognitive Factors- these are the thoughts and expectations that you have about achievement related situations, and that shape your actions in those situations</a:t>
            </a:r>
          </a:p>
          <a:p>
            <a:r>
              <a:rPr lang="en-US" baseline="0" dirty="0" smtClean="0"/>
              <a:t>	Locus of Causality– focus is on the individual or external factors.  Some attribute outcomes to external rather than internal forces (why did you get the A on the test)</a:t>
            </a:r>
          </a:p>
          <a:p>
            <a:r>
              <a:rPr lang="en-US" baseline="0" dirty="0" smtClean="0"/>
              <a:t>	Stability– degree to which we see the factors causing success or failure as being stable or merely temporary (thinking it was luck vs. preparing for the exam a week in advance)</a:t>
            </a:r>
          </a:p>
          <a:p>
            <a:r>
              <a:rPr lang="en-US" baseline="0" dirty="0" smtClean="0"/>
              <a:t>	Controllability– degree to which we believe an event or behavior is under a person’s voluntary control or whether they are outside the person’s control. (once again luck or teachers mood vs. studying)</a:t>
            </a:r>
          </a:p>
          <a:p>
            <a:endParaRPr lang="en-US" dirty="0"/>
          </a:p>
        </p:txBody>
      </p:sp>
      <p:sp>
        <p:nvSpPr>
          <p:cNvPr id="4" name="Slide Number Placeholder 3"/>
          <p:cNvSpPr>
            <a:spLocks noGrp="1"/>
          </p:cNvSpPr>
          <p:nvPr>
            <p:ph type="sldNum" sz="quarter" idx="10"/>
          </p:nvPr>
        </p:nvSpPr>
        <p:spPr/>
        <p:txBody>
          <a:bodyPr/>
          <a:lstStyle/>
          <a:p>
            <a:fld id="{B3064B41-3D8B-4887-8DA2-7A3F840C5613}" type="slidenum">
              <a:rPr lang="en-US" smtClean="0"/>
              <a:pPr/>
              <a:t>10</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3064B41-3D8B-4887-8DA2-7A3F840C5613}" type="slidenum">
              <a:rPr lang="en-US" smtClean="0"/>
              <a:pPr/>
              <a:t>11</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BAD:  	Pressure from my peers.</a:t>
            </a:r>
          </a:p>
          <a:p>
            <a:r>
              <a:rPr lang="en-US" sz="1200" kern="1200" dirty="0" smtClean="0">
                <a:solidFill>
                  <a:schemeClr val="tx1"/>
                </a:solidFill>
                <a:latin typeface="+mn-lt"/>
                <a:ea typeface="+mn-ea"/>
                <a:cs typeface="+mn-cs"/>
              </a:rPr>
              <a:t>	Unhealthy competition</a:t>
            </a:r>
          </a:p>
          <a:p>
            <a:r>
              <a:rPr lang="en-US" sz="1200" kern="1200" dirty="0" smtClean="0">
                <a:solidFill>
                  <a:schemeClr val="tx1"/>
                </a:solidFill>
                <a:latin typeface="+mn-lt"/>
                <a:ea typeface="+mn-ea"/>
                <a:cs typeface="+mn-cs"/>
              </a:rPr>
              <a:t>	Pressure from family to succeed</a:t>
            </a:r>
          </a:p>
          <a:p>
            <a:r>
              <a:rPr lang="en-US" sz="1200" b="1" kern="1200" dirty="0" smtClean="0">
                <a:solidFill>
                  <a:schemeClr val="tx1"/>
                </a:solidFill>
                <a:latin typeface="+mn-lt"/>
                <a:ea typeface="+mn-ea"/>
                <a:cs typeface="+mn-cs"/>
              </a:rPr>
              <a:t> </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GOOD:  	I want to make an “A” so I can see my name in the paper on the dean’s list.</a:t>
            </a:r>
          </a:p>
          <a:p>
            <a:r>
              <a:rPr lang="en-US" sz="1200" kern="1200" dirty="0" smtClean="0">
                <a:solidFill>
                  <a:schemeClr val="tx1"/>
                </a:solidFill>
                <a:latin typeface="+mn-lt"/>
                <a:ea typeface="+mn-ea"/>
                <a:cs typeface="+mn-cs"/>
              </a:rPr>
              <a:t>	I want to have a degree so I can make money for my Porsche.</a:t>
            </a:r>
          </a:p>
          <a:p>
            <a:endParaRPr lang="en-US" dirty="0"/>
          </a:p>
        </p:txBody>
      </p:sp>
      <p:sp>
        <p:nvSpPr>
          <p:cNvPr id="4" name="Slide Number Placeholder 3"/>
          <p:cNvSpPr>
            <a:spLocks noGrp="1"/>
          </p:cNvSpPr>
          <p:nvPr>
            <p:ph type="sldNum" sz="quarter" idx="10"/>
          </p:nvPr>
        </p:nvSpPr>
        <p:spPr/>
        <p:txBody>
          <a:bodyPr/>
          <a:lstStyle/>
          <a:p>
            <a:fld id="{B3064B41-3D8B-4887-8DA2-7A3F840C5613}" type="slidenum">
              <a:rPr lang="en-US" smtClean="0"/>
              <a:pPr/>
              <a:t>15</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2--Ex. If studying</a:t>
            </a:r>
            <a:r>
              <a:rPr lang="en-US" baseline="0" dirty="0" smtClean="0"/>
              <a:t> for a midterm for a class you despise, tell yourself “This is just one night.  If I study and do well, I will be able to relax this weekend.  I will get a better GPA.  My resume will look better for that job I plan to get next year, etc.”</a:t>
            </a:r>
          </a:p>
          <a:p>
            <a:endParaRPr lang="en-US" baseline="0" dirty="0" smtClean="0"/>
          </a:p>
          <a:p>
            <a:r>
              <a:rPr lang="en-US" baseline="0" dirty="0" smtClean="0"/>
              <a:t>When you feel yourself procrastinating from schoolwork, remember what motivates you– YOUR GOALS!  Will also be our topic for next week </a:t>
            </a:r>
            <a:r>
              <a:rPr lang="en-US" baseline="0" dirty="0" smtClean="0">
                <a:sym typeface="Wingdings" pitchFamily="2" charset="2"/>
              </a:rPr>
              <a:t></a:t>
            </a:r>
            <a:endParaRPr lang="en-US" dirty="0"/>
          </a:p>
        </p:txBody>
      </p:sp>
      <p:sp>
        <p:nvSpPr>
          <p:cNvPr id="4" name="Slide Number Placeholder 3"/>
          <p:cNvSpPr>
            <a:spLocks noGrp="1"/>
          </p:cNvSpPr>
          <p:nvPr>
            <p:ph type="sldNum" sz="quarter" idx="10"/>
          </p:nvPr>
        </p:nvSpPr>
        <p:spPr/>
        <p:txBody>
          <a:bodyPr/>
          <a:lstStyle/>
          <a:p>
            <a:fld id="{B3064B41-3D8B-4887-8DA2-7A3F840C5613}" type="slidenum">
              <a:rPr lang="en-US" smtClean="0"/>
              <a:pPr/>
              <a:t>16</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These may</a:t>
            </a:r>
            <a:r>
              <a:rPr lang="en-US" baseline="0" dirty="0" smtClean="0"/>
              <a:t> be similar to the reasons you listed earlier as to why you are in college now…</a:t>
            </a:r>
            <a:endParaRPr lang="en-US" dirty="0" smtClean="0"/>
          </a:p>
          <a:p>
            <a:r>
              <a:rPr lang="en-US" dirty="0" smtClean="0"/>
              <a:t>1- Can learn from mistakes, as well as successes--- take on the challenge and learn the lessons early in life</a:t>
            </a:r>
          </a:p>
          <a:p>
            <a:endParaRPr lang="en-US" dirty="0" smtClean="0"/>
          </a:p>
          <a:p>
            <a:r>
              <a:rPr lang="en-US" dirty="0" smtClean="0"/>
              <a:t>2- also have the opportunity to learn</a:t>
            </a:r>
            <a:r>
              <a:rPr lang="en-US" baseline="0" dirty="0" smtClean="0"/>
              <a:t> to negotiate with people whose opinions, perspectives, and backgrounds are different from yours</a:t>
            </a:r>
          </a:p>
          <a:p>
            <a:endParaRPr lang="en-US" baseline="0" dirty="0" smtClean="0"/>
          </a:p>
          <a:p>
            <a:r>
              <a:rPr lang="en-US" baseline="0" dirty="0" smtClean="0"/>
              <a:t>3- courses provide you with vocabulary and basic information, but </a:t>
            </a:r>
            <a:r>
              <a:rPr lang="en-US" baseline="0" dirty="0" err="1" smtClean="0"/>
              <a:t>aquire</a:t>
            </a:r>
            <a:r>
              <a:rPr lang="en-US" baseline="0" dirty="0" smtClean="0"/>
              <a:t> skills listed above often come from outside your major &amp; will be important in your career.  In some cases, it is the ability to succeed outside areas of main interest show self-discipline and persistence to employers (which they value)</a:t>
            </a:r>
          </a:p>
          <a:p>
            <a:r>
              <a:rPr lang="en-US" baseline="0" dirty="0" smtClean="0"/>
              <a:t>Employers hire PEOPLE, not majors and degrees!</a:t>
            </a:r>
          </a:p>
          <a:p>
            <a:endParaRPr lang="en-US" baseline="0" dirty="0" smtClean="0"/>
          </a:p>
          <a:p>
            <a:r>
              <a:rPr lang="en-US" baseline="0" dirty="0" smtClean="0"/>
              <a:t>4- degree is important, but real value comes from what you can learn and apply to life</a:t>
            </a:r>
            <a:endParaRPr lang="en-US" dirty="0"/>
          </a:p>
        </p:txBody>
      </p:sp>
      <p:sp>
        <p:nvSpPr>
          <p:cNvPr id="4" name="Slide Number Placeholder 3"/>
          <p:cNvSpPr>
            <a:spLocks noGrp="1"/>
          </p:cNvSpPr>
          <p:nvPr>
            <p:ph type="sldNum" sz="quarter" idx="10"/>
          </p:nvPr>
        </p:nvSpPr>
        <p:spPr/>
        <p:txBody>
          <a:bodyPr/>
          <a:lstStyle/>
          <a:p>
            <a:fld id="{B3064B41-3D8B-4887-8DA2-7A3F840C5613}" type="slidenum">
              <a:rPr lang="en-US" smtClean="0"/>
              <a:pPr/>
              <a:t>17</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1- join</a:t>
            </a:r>
            <a:r>
              <a:rPr lang="en-US" baseline="0" dirty="0" smtClean="0"/>
              <a:t> campus organizations, attend cultural events,-- choose to be open minded and you will see that life is full of new experiences and opportunities for self-discovery.  Opportunities to learn about self and help guide career choices</a:t>
            </a:r>
          </a:p>
          <a:p>
            <a:endParaRPr lang="en-US" baseline="0" dirty="0" smtClean="0"/>
          </a:p>
          <a:p>
            <a:r>
              <a:rPr lang="en-US" baseline="0" dirty="0" smtClean="0"/>
              <a:t>2- valuable career development experiences and help establish networks of contact people (through internship and volunteer activities, service learning programs)</a:t>
            </a:r>
          </a:p>
          <a:p>
            <a:endParaRPr lang="en-US" baseline="0" dirty="0" smtClean="0"/>
          </a:p>
          <a:p>
            <a:r>
              <a:rPr lang="en-US" baseline="0" dirty="0" smtClean="0"/>
              <a:t>3- your coach and advisors are monitoring your progress, but no one is there to monitor all of your actions and behaviors, or bail you out of all difficulties. See above. Also need to take responsibility for motivating yourself.  Learn what works best for you, and what keeps your motivation going through tough times.</a:t>
            </a:r>
          </a:p>
          <a:p>
            <a:endParaRPr lang="en-US" baseline="0" dirty="0" smtClean="0"/>
          </a:p>
          <a:p>
            <a:r>
              <a:rPr lang="en-US" baseline="0" dirty="0" smtClean="0"/>
              <a:t>REMAIN confident when others may doubt you, and do not let a difficult class or professor prevent you from pursuing something that really interests you!</a:t>
            </a:r>
            <a:endParaRPr lang="en-US" dirty="0"/>
          </a:p>
        </p:txBody>
      </p:sp>
      <p:sp>
        <p:nvSpPr>
          <p:cNvPr id="4" name="Slide Number Placeholder 3"/>
          <p:cNvSpPr>
            <a:spLocks noGrp="1"/>
          </p:cNvSpPr>
          <p:nvPr>
            <p:ph type="sldNum" sz="quarter" idx="10"/>
          </p:nvPr>
        </p:nvSpPr>
        <p:spPr/>
        <p:txBody>
          <a:bodyPr/>
          <a:lstStyle/>
          <a:p>
            <a:fld id="{B3064B41-3D8B-4887-8DA2-7A3F840C5613}" type="slidenum">
              <a:rPr lang="en-US" smtClean="0"/>
              <a:pPr/>
              <a:t>18</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Char char="-"/>
            </a:pPr>
            <a:r>
              <a:rPr lang="en-US" dirty="0" smtClean="0"/>
              <a:t>Find part time work during the year or summer in the area you are interested in.  Seeing where you could be in a few years will help you</a:t>
            </a:r>
            <a:r>
              <a:rPr lang="en-US" baseline="0" dirty="0" smtClean="0"/>
              <a:t> remember your goals as you continue college</a:t>
            </a:r>
          </a:p>
          <a:p>
            <a:pPr>
              <a:buFontTx/>
              <a:buChar char="-"/>
            </a:pPr>
            <a:endParaRPr lang="en-US" baseline="0" dirty="0" smtClean="0"/>
          </a:p>
          <a:p>
            <a:pPr>
              <a:buFontTx/>
              <a:buChar char="-"/>
            </a:pPr>
            <a:r>
              <a:rPr lang="en-US" baseline="0" dirty="0" smtClean="0"/>
              <a:t>Skipping meals or not getting a balanced meal will make you more tired and less likely to do your work</a:t>
            </a:r>
          </a:p>
          <a:p>
            <a:pPr>
              <a:buFontTx/>
              <a:buChar char="-"/>
            </a:pPr>
            <a:r>
              <a:rPr lang="en-US" baseline="0" dirty="0" smtClean="0"/>
              <a:t>Being active will give you more energy and get you out of the “sitting and studying funk”</a:t>
            </a:r>
          </a:p>
          <a:p>
            <a:pPr>
              <a:buFontTx/>
              <a:buChar char="-"/>
            </a:pPr>
            <a:r>
              <a:rPr lang="en-US" baseline="0" dirty="0" smtClean="0"/>
              <a:t>Don’t take on too many things or items.  Leave time for yourself, and reduce stress</a:t>
            </a:r>
          </a:p>
          <a:p>
            <a:pPr>
              <a:buFontTx/>
              <a:buChar char="-"/>
            </a:pPr>
            <a:r>
              <a:rPr lang="en-US" baseline="0" dirty="0" smtClean="0"/>
              <a:t>Meditation, Yoga, deep breathing</a:t>
            </a:r>
          </a:p>
          <a:p>
            <a:pPr>
              <a:buFontTx/>
              <a:buChar char="-"/>
            </a:pPr>
            <a:r>
              <a:rPr lang="en-US" baseline="0" dirty="0" smtClean="0"/>
              <a:t>Mini Vacation to DQ (when it opens), Shops on the square etc.</a:t>
            </a:r>
          </a:p>
          <a:p>
            <a:pPr>
              <a:buFontTx/>
              <a:buChar char="-"/>
            </a:pPr>
            <a:r>
              <a:rPr lang="en-US" baseline="0" dirty="0" smtClean="0"/>
              <a:t>Workout (</a:t>
            </a:r>
            <a:r>
              <a:rPr lang="en-US" baseline="0" dirty="0" err="1" smtClean="0"/>
              <a:t>Kickbox</a:t>
            </a:r>
            <a:r>
              <a:rPr lang="en-US" baseline="0" dirty="0" smtClean="0"/>
              <a:t>) Punch or scream into your pillow</a:t>
            </a:r>
          </a:p>
          <a:p>
            <a:pPr>
              <a:buFontTx/>
              <a:buChar char="-"/>
            </a:pPr>
            <a:r>
              <a:rPr lang="en-US" baseline="0" dirty="0" smtClean="0"/>
              <a:t>Talk yourself up, make sure you know that you are worth the effort because you are!!!</a:t>
            </a:r>
          </a:p>
          <a:p>
            <a:pPr>
              <a:buFontTx/>
              <a:buChar char="-"/>
            </a:pPr>
            <a:r>
              <a:rPr lang="en-US" baseline="0" dirty="0" smtClean="0"/>
              <a:t>Friends and family can help when you are bogged down.  Lucky, because you all have teammates to look to as well!  Also having UCC if feeling very overwhelmed</a:t>
            </a:r>
          </a:p>
          <a:p>
            <a:pPr>
              <a:buFontTx/>
              <a:buChar char="-"/>
            </a:pPr>
            <a:endParaRPr lang="en-US" dirty="0"/>
          </a:p>
        </p:txBody>
      </p:sp>
      <p:sp>
        <p:nvSpPr>
          <p:cNvPr id="4" name="Slide Number Placeholder 3"/>
          <p:cNvSpPr>
            <a:spLocks noGrp="1"/>
          </p:cNvSpPr>
          <p:nvPr>
            <p:ph type="sldNum" sz="quarter" idx="10"/>
          </p:nvPr>
        </p:nvSpPr>
        <p:spPr/>
        <p:txBody>
          <a:bodyPr/>
          <a:lstStyle/>
          <a:p>
            <a:fld id="{B3064B41-3D8B-4887-8DA2-7A3F840C5613}" type="slidenum">
              <a:rPr lang="en-US" smtClean="0"/>
              <a:pPr/>
              <a:t>19</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2– motivation and hard work increase one</a:t>
            </a:r>
            <a:r>
              <a:rPr lang="en-US" baseline="0" dirty="0" smtClean="0"/>
              <a:t> another.  Working harder increases motivation, and increased motivation leads to greater effort.</a:t>
            </a:r>
          </a:p>
          <a:p>
            <a:r>
              <a:rPr lang="en-US" baseline="0" dirty="0" smtClean="0"/>
              <a:t>Sometimes in practice may feel flat– not a lot of energy.  But somehow manage to get started, and force yourself to push on and work hard anyway.  May find that then your energy and motivation come back through the practice.  This happens in part because you recognize that you were able to persist and accomplish something despite low motivation.  Your hard work led to grater motivation.  Same is true in academics.  The harder you work in classes, the more motivated you are to succeed.</a:t>
            </a:r>
          </a:p>
          <a:p>
            <a:endParaRPr lang="en-US" baseline="0" dirty="0" smtClean="0"/>
          </a:p>
          <a:p>
            <a:r>
              <a:rPr lang="en-US" baseline="0" dirty="0" smtClean="0"/>
              <a:t>3– get you through the long semester</a:t>
            </a:r>
            <a:endParaRPr lang="en-US" dirty="0"/>
          </a:p>
        </p:txBody>
      </p:sp>
      <p:sp>
        <p:nvSpPr>
          <p:cNvPr id="4" name="Slide Number Placeholder 3"/>
          <p:cNvSpPr>
            <a:spLocks noGrp="1"/>
          </p:cNvSpPr>
          <p:nvPr>
            <p:ph type="sldNum" sz="quarter" idx="10"/>
          </p:nvPr>
        </p:nvSpPr>
        <p:spPr/>
        <p:txBody>
          <a:bodyPr/>
          <a:lstStyle/>
          <a:p>
            <a:fld id="{B3064B41-3D8B-4887-8DA2-7A3F840C5613}" type="slidenum">
              <a:rPr lang="en-US" smtClean="0"/>
              <a:pPr/>
              <a:t>20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45F4E9A7-3FBF-476E-A443-1F6AE2743297}" type="datetimeFigureOut">
              <a:rPr lang="en-US" smtClean="0"/>
              <a:pPr/>
              <a:t>3/2/2016</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A315499B-8D00-4854-A850-4BA70A212DBA}"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5F4E9A7-3FBF-476E-A443-1F6AE2743297}" type="datetimeFigureOut">
              <a:rPr lang="en-US" smtClean="0"/>
              <a:pPr/>
              <a:t>3/2/2016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315499B-8D00-4854-A850-4BA70A212DB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45F4E9A7-3FBF-476E-A443-1F6AE2743297}" type="datetimeFigureOut">
              <a:rPr lang="en-US" smtClean="0"/>
              <a:pPr/>
              <a:t>3/2/2016</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extLst/>
          </a:lstStyle>
          <a:p>
            <a:fld id="{A315499B-8D00-4854-A850-4BA70A212DBA}"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5F4E9A7-3FBF-476E-A443-1F6AE2743297}" type="datetimeFigureOut">
              <a:rPr lang="en-US" smtClean="0"/>
              <a:pPr/>
              <a:t>3/2/2016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A315499B-8D00-4854-A850-4BA70A212DB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45F4E9A7-3FBF-476E-A443-1F6AE2743297}" type="datetimeFigureOut">
              <a:rPr lang="en-US" smtClean="0"/>
              <a:pPr/>
              <a:t>3/2/2016</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A315499B-8D00-4854-A850-4BA70A212DB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45F4E9A7-3FBF-476E-A443-1F6AE2743297}" type="datetimeFigureOut">
              <a:rPr lang="en-US" smtClean="0"/>
              <a:pPr/>
              <a:t>3/2/2016</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A315499B-8D00-4854-A850-4BA70A212DB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45F4E9A7-3FBF-476E-A443-1F6AE2743297}" type="datetimeFigureOut">
              <a:rPr lang="en-US" smtClean="0"/>
              <a:pPr/>
              <a:t>3/2/2016</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extLst/>
          </a:lstStyle>
          <a:p>
            <a:fld id="{A315499B-8D00-4854-A850-4BA70A212DB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5F4E9A7-3FBF-476E-A443-1F6AE2743297}" type="datetimeFigureOut">
              <a:rPr lang="en-US" smtClean="0"/>
              <a:pPr/>
              <a:t>3/2/2016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A315499B-8D00-4854-A850-4BA70A212DB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45F4E9A7-3FBF-476E-A443-1F6AE2743297}" type="datetimeFigureOut">
              <a:rPr lang="en-US" smtClean="0"/>
              <a:pPr/>
              <a:t>3/2/2016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A315499B-8D00-4854-A850-4BA70A212DBA}" type="slidenum">
              <a:rPr lang="en-US" smtClean="0"/>
              <a:pPr/>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5F4E9A7-3FBF-476E-A443-1F6AE2743297}" type="datetimeFigureOut">
              <a:rPr lang="en-US" smtClean="0"/>
              <a:pPr/>
              <a:t>3/2/2016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315499B-8D00-4854-A850-4BA70A212DB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45F4E9A7-3FBF-476E-A443-1F6AE2743297}" type="datetimeFigureOut">
              <a:rPr lang="en-US" smtClean="0"/>
              <a:pPr/>
              <a:t>3/2/2016</a:t>
            </a:fld>
            <a:endParaRPr lang="en-US"/>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A315499B-8D00-4854-A850-4BA70A212DB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45F4E9A7-3FBF-476E-A443-1F6AE2743297}" type="datetimeFigureOut">
              <a:rPr lang="en-US" smtClean="0"/>
              <a:pPr/>
              <a:t>3/2/2016</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A315499B-8D00-4854-A850-4BA70A212DB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800" dirty="0" smtClean="0"/>
              <a:t>Motivation</a:t>
            </a:r>
            <a:r>
              <a:rPr lang="en-US" dirty="0" smtClean="0"/>
              <a:t/>
            </a:r>
            <a:br>
              <a:rPr lang="en-US" dirty="0" smtClean="0"/>
            </a:br>
            <a:endParaRPr lang="en-US" sz="3600" dirty="0"/>
          </a:p>
        </p:txBody>
      </p:sp>
      <p:sp>
        <p:nvSpPr>
          <p:cNvPr id="4" name="Subtitle 3"/>
          <p:cNvSpPr>
            <a:spLocks noGrp="1"/>
          </p:cNvSpPr>
          <p:nvPr>
            <p:ph type="subTitle" idx="1"/>
          </p:nvPr>
        </p:nvSpPr>
        <p:spPr/>
        <p:txBody>
          <a:bodyPr>
            <a:normAutofit lnSpcReduction="10000"/>
          </a:bodyPr>
          <a:lstStyle/>
          <a:p>
            <a:r>
              <a:rPr lang="en-US" dirty="0" smtClean="0"/>
              <a:t>University Counseling Center</a:t>
            </a:r>
          </a:p>
          <a:p>
            <a:r>
              <a:rPr lang="en-US" dirty="0"/>
              <a:t>Study Skills Seminar</a:t>
            </a:r>
          </a:p>
          <a:p>
            <a:r>
              <a:rPr lang="en-US" smtClean="0"/>
              <a:t>Memorial Hall, First Floor</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University counseling Center (UCC)</a:t>
            </a:r>
            <a:endParaRPr lang="en-US" dirty="0"/>
          </a:p>
        </p:txBody>
      </p:sp>
      <p:sp>
        <p:nvSpPr>
          <p:cNvPr id="3" name="Content Placeholder 2"/>
          <p:cNvSpPr>
            <a:spLocks noGrp="1"/>
          </p:cNvSpPr>
          <p:nvPr>
            <p:ph sz="half" idx="1"/>
          </p:nvPr>
        </p:nvSpPr>
        <p:spPr/>
        <p:txBody>
          <a:bodyPr/>
          <a:lstStyle/>
          <a:p>
            <a:r>
              <a:rPr lang="en-US" dirty="0" smtClean="0"/>
              <a:t>Memorial Hall 102</a:t>
            </a:r>
          </a:p>
          <a:p>
            <a:r>
              <a:rPr lang="en-US" dirty="0" smtClean="0"/>
              <a:t>Hours: </a:t>
            </a:r>
          </a:p>
          <a:p>
            <a:pPr lvl="1"/>
            <a:r>
              <a:rPr lang="en-US" dirty="0" smtClean="0"/>
              <a:t>Mon. – Thurs. </a:t>
            </a:r>
          </a:p>
          <a:p>
            <a:pPr lvl="2"/>
            <a:r>
              <a:rPr lang="en-US" dirty="0" smtClean="0"/>
              <a:t>8:00 a.m. – 5:00 p.m.</a:t>
            </a:r>
          </a:p>
          <a:p>
            <a:pPr lvl="1"/>
            <a:r>
              <a:rPr lang="en-US" dirty="0" smtClean="0"/>
              <a:t>Friday	</a:t>
            </a:r>
          </a:p>
          <a:p>
            <a:pPr lvl="2"/>
            <a:r>
              <a:rPr lang="en-US" dirty="0" smtClean="0"/>
              <a:t>8:00 a.m. – 4:30 p.m.</a:t>
            </a:r>
          </a:p>
          <a:p>
            <a:r>
              <a:rPr lang="en-US" dirty="0" smtClean="0"/>
              <a:t>309-298-2453</a:t>
            </a:r>
          </a:p>
          <a:p>
            <a:r>
              <a:rPr lang="en-US" dirty="0" smtClean="0"/>
              <a:t>www.wiu.edu/ucc</a:t>
            </a:r>
          </a:p>
        </p:txBody>
      </p:sp>
      <p:sp>
        <p:nvSpPr>
          <p:cNvPr id="7" name="Content Placeholder 6"/>
          <p:cNvSpPr>
            <a:spLocks noGrp="1"/>
          </p:cNvSpPr>
          <p:nvPr>
            <p:ph sz="half" idx="2"/>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0" y="2362200"/>
            <a:ext cx="4274654" cy="28446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391402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UCC Services</a:t>
            </a:r>
            <a:endParaRPr lang="en-US" dirty="0"/>
          </a:p>
        </p:txBody>
      </p:sp>
      <p:sp>
        <p:nvSpPr>
          <p:cNvPr id="4" name="Content Placeholder 3"/>
          <p:cNvSpPr>
            <a:spLocks noGrp="1"/>
          </p:cNvSpPr>
          <p:nvPr>
            <p:ph sz="half" idx="1"/>
          </p:nvPr>
        </p:nvSpPr>
        <p:spPr/>
        <p:txBody>
          <a:bodyPr>
            <a:normAutofit fontScale="92500" lnSpcReduction="10000"/>
          </a:bodyPr>
          <a:lstStyle/>
          <a:p>
            <a:r>
              <a:rPr lang="en-US" dirty="0"/>
              <a:t>Individual Counseling</a:t>
            </a:r>
          </a:p>
          <a:p>
            <a:r>
              <a:rPr lang="en-US" dirty="0"/>
              <a:t>Group Counseling</a:t>
            </a:r>
          </a:p>
          <a:p>
            <a:r>
              <a:rPr lang="en-US" dirty="0"/>
              <a:t>Career Counseling</a:t>
            </a:r>
          </a:p>
          <a:p>
            <a:r>
              <a:rPr lang="en-US" dirty="0"/>
              <a:t>Academic or learning skills assistance</a:t>
            </a:r>
          </a:p>
          <a:p>
            <a:r>
              <a:rPr lang="en-US" dirty="0"/>
              <a:t>Outreach Programming</a:t>
            </a:r>
          </a:p>
          <a:p>
            <a:r>
              <a:rPr lang="en-US" dirty="0"/>
              <a:t>Academic Instruction</a:t>
            </a:r>
          </a:p>
          <a:p>
            <a:endParaRPr lang="en-US" dirty="0"/>
          </a:p>
        </p:txBody>
      </p:sp>
      <p:sp>
        <p:nvSpPr>
          <p:cNvPr id="5" name="Content Placeholder 4"/>
          <p:cNvSpPr>
            <a:spLocks noGrp="1"/>
          </p:cNvSpPr>
          <p:nvPr>
            <p:ph sz="half" idx="2"/>
          </p:nvPr>
        </p:nvSpPr>
        <p:spPr/>
        <p:txBody>
          <a:bodyPr>
            <a:normAutofit fontScale="92500" lnSpcReduction="10000"/>
          </a:bodyPr>
          <a:lstStyle/>
          <a:p>
            <a:r>
              <a:rPr lang="en-US" dirty="0"/>
              <a:t>Assessments</a:t>
            </a:r>
          </a:p>
          <a:p>
            <a:pPr lvl="1"/>
            <a:r>
              <a:rPr lang="en-US" sz="2600" i="1" dirty="0"/>
              <a:t>Psychological</a:t>
            </a:r>
          </a:p>
          <a:p>
            <a:pPr lvl="1"/>
            <a:r>
              <a:rPr lang="en-US" sz="2600" i="1" dirty="0"/>
              <a:t>Vocational</a:t>
            </a:r>
          </a:p>
          <a:p>
            <a:pPr lvl="1"/>
            <a:r>
              <a:rPr lang="en-US" sz="2600" i="1" dirty="0"/>
              <a:t>Learning Disabilities</a:t>
            </a:r>
          </a:p>
          <a:p>
            <a:pPr lvl="1"/>
            <a:r>
              <a:rPr lang="en-US" sz="2600" i="1" dirty="0"/>
              <a:t>Standardized tests</a:t>
            </a:r>
          </a:p>
          <a:p>
            <a:r>
              <a:rPr lang="en-US" dirty="0"/>
              <a:t>Consultation</a:t>
            </a:r>
          </a:p>
          <a:p>
            <a:r>
              <a:rPr lang="en-US" dirty="0"/>
              <a:t>Training of Graduate Students / Interns</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dirty="0" smtClean="0"/>
              <a:t>Topics</a:t>
            </a:r>
            <a:endParaRPr lang="en-US" dirty="0"/>
          </a:p>
        </p:txBody>
      </p:sp>
      <p:sp>
        <p:nvSpPr>
          <p:cNvPr id="10" name="Content Placeholder 9"/>
          <p:cNvSpPr>
            <a:spLocks noGrp="1"/>
          </p:cNvSpPr>
          <p:nvPr>
            <p:ph sz="half" idx="1"/>
          </p:nvPr>
        </p:nvSpPr>
        <p:spPr/>
        <p:txBody>
          <a:bodyPr/>
          <a:lstStyle/>
          <a:p>
            <a:r>
              <a:rPr lang="en-US" dirty="0"/>
              <a:t>M</a:t>
            </a:r>
            <a:r>
              <a:rPr lang="en-US" dirty="0" smtClean="0"/>
              <a:t>otivation</a:t>
            </a:r>
            <a:endParaRPr lang="en-US" dirty="0"/>
          </a:p>
        </p:txBody>
      </p:sp>
      <p:sp>
        <p:nvSpPr>
          <p:cNvPr id="11" name="Content Placeholder 10"/>
          <p:cNvSpPr>
            <a:spLocks noGrp="1"/>
          </p:cNvSpPr>
          <p:nvPr>
            <p:ph sz="half" idx="2"/>
          </p:nvPr>
        </p:nvSpPr>
        <p:spPr/>
        <p:txBody>
          <a:bodyPr/>
          <a:lstStyle/>
          <a:p>
            <a:endParaRPr lang="en-US"/>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28800" y="2438400"/>
            <a:ext cx="4165600" cy="3124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373446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Moving on to Motivation…</a:t>
            </a:r>
            <a:endParaRPr lang="en-US" dirty="0"/>
          </a:p>
        </p:txBody>
      </p:sp>
      <p:sp>
        <p:nvSpPr>
          <p:cNvPr id="3" name="Content Placeholder 2"/>
          <p:cNvSpPr>
            <a:spLocks noGrp="1"/>
          </p:cNvSpPr>
          <p:nvPr>
            <p:ph idx="1"/>
          </p:nvPr>
        </p:nvSpPr>
        <p:spPr/>
        <p:txBody>
          <a:bodyPr/>
          <a:lstStyle/>
          <a:p>
            <a:r>
              <a:rPr lang="en-US" dirty="0" smtClean="0"/>
              <a:t>What is motivation?</a:t>
            </a:r>
          </a:p>
          <a:p>
            <a:pPr lvl="1"/>
            <a:r>
              <a:rPr lang="en-US" dirty="0" smtClean="0"/>
              <a:t>Sometimes it helps to get a definition first</a:t>
            </a:r>
          </a:p>
          <a:p>
            <a:pPr lvl="1"/>
            <a:r>
              <a:rPr lang="en-US" dirty="0" smtClean="0"/>
              <a:t>According to Dictionary.com, motivation is:</a:t>
            </a:r>
          </a:p>
          <a:p>
            <a:pPr lvl="2"/>
            <a:r>
              <a:rPr lang="en-US" dirty="0" smtClean="0"/>
              <a:t>The act or instance of motivating</a:t>
            </a:r>
          </a:p>
          <a:p>
            <a:pPr lvl="2"/>
            <a:r>
              <a:rPr lang="en-US" dirty="0" smtClean="0"/>
              <a:t>The state or condition of being motivated</a:t>
            </a:r>
          </a:p>
          <a:p>
            <a:pPr lvl="2"/>
            <a:r>
              <a:rPr lang="en-US" dirty="0" smtClean="0"/>
              <a:t>Something that motivates, incentive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additive="base">
                                        <p:cTn id="1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 calcmode="lin" valueType="num">
                                      <p:cBhvr additive="base">
                                        <p:cTn id="1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Motivation</a:t>
            </a:r>
            <a:endParaRPr lang="en-US" dirty="0"/>
          </a:p>
        </p:txBody>
      </p:sp>
      <p:sp>
        <p:nvSpPr>
          <p:cNvPr id="3" name="Content Placeholder 2"/>
          <p:cNvSpPr>
            <a:spLocks noGrp="1"/>
          </p:cNvSpPr>
          <p:nvPr>
            <p:ph idx="1"/>
          </p:nvPr>
        </p:nvSpPr>
        <p:spPr/>
        <p:txBody>
          <a:bodyPr/>
          <a:lstStyle/>
          <a:p>
            <a:r>
              <a:rPr lang="en-US" dirty="0" smtClean="0"/>
              <a:t>Desire to do something, or have interest in doing something</a:t>
            </a:r>
          </a:p>
          <a:p>
            <a:r>
              <a:rPr lang="en-US" dirty="0" smtClean="0"/>
              <a:t>In psychology, the process that arouses, sustains and regulates human and animal behavior </a:t>
            </a:r>
          </a:p>
          <a:p>
            <a:r>
              <a:rPr lang="en-US" dirty="0" smtClean="0"/>
              <a:t>Inner or social stimulus for an action</a:t>
            </a:r>
          </a:p>
          <a:p>
            <a:pPr>
              <a:buNone/>
            </a:pPr>
            <a:endParaRPr lang="en-US" dirty="0" smtClean="0"/>
          </a:p>
          <a:p>
            <a:r>
              <a:rPr lang="en-US" dirty="0" smtClean="0"/>
              <a:t>What starts our actions, gives direction to our work, helps us persist despite obstacles, and makes us put in considerable effort to a task</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box(in)">
                                      <p:cBhvr>
                                        <p:cTn id="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algn="ctr"/>
            <a:r>
              <a:rPr lang="en-US" dirty="0" smtClean="0"/>
              <a:t>There are 2 kinds of Motivation:</a:t>
            </a:r>
            <a:endParaRPr lang="en-US" dirty="0"/>
          </a:p>
        </p:txBody>
      </p:sp>
      <p:sp>
        <p:nvSpPr>
          <p:cNvPr id="5" name="Text Placeholder 4"/>
          <p:cNvSpPr>
            <a:spLocks noGrp="1"/>
          </p:cNvSpPr>
          <p:nvPr>
            <p:ph type="body" idx="1"/>
          </p:nvPr>
        </p:nvSpPr>
        <p:spPr/>
        <p:txBody>
          <a:bodyPr>
            <a:noAutofit/>
          </a:bodyPr>
          <a:lstStyle/>
          <a:p>
            <a:r>
              <a:rPr lang="en-US" sz="3600" dirty="0" smtClean="0"/>
              <a:t>INTRINSIC</a:t>
            </a:r>
            <a:endParaRPr lang="en-US" sz="3600" dirty="0"/>
          </a:p>
        </p:txBody>
      </p:sp>
      <p:sp>
        <p:nvSpPr>
          <p:cNvPr id="7" name="Text Placeholder 6"/>
          <p:cNvSpPr>
            <a:spLocks noGrp="1"/>
          </p:cNvSpPr>
          <p:nvPr>
            <p:ph type="body" sz="half" idx="3"/>
          </p:nvPr>
        </p:nvSpPr>
        <p:spPr/>
        <p:txBody>
          <a:bodyPr>
            <a:noAutofit/>
          </a:bodyPr>
          <a:lstStyle/>
          <a:p>
            <a:r>
              <a:rPr lang="en-US" sz="3600" dirty="0" smtClean="0"/>
              <a:t>EXTRINSIC</a:t>
            </a:r>
            <a:endParaRPr lang="en-US" sz="3600" dirty="0"/>
          </a:p>
        </p:txBody>
      </p:sp>
      <p:sp>
        <p:nvSpPr>
          <p:cNvPr id="6" name="Content Placeholder 5"/>
          <p:cNvSpPr>
            <a:spLocks noGrp="1"/>
          </p:cNvSpPr>
          <p:nvPr>
            <p:ph sz="quarter" idx="2"/>
          </p:nvPr>
        </p:nvSpPr>
        <p:spPr/>
        <p:txBody>
          <a:bodyPr/>
          <a:lstStyle/>
          <a:p>
            <a:r>
              <a:rPr lang="en-US" dirty="0" smtClean="0"/>
              <a:t>People are internally motivated to do something because it either brings them pleasure, they think it is important, or they feel that what they are learning is significant</a:t>
            </a:r>
            <a:endParaRPr lang="en-US" dirty="0"/>
          </a:p>
        </p:txBody>
      </p:sp>
      <p:sp>
        <p:nvSpPr>
          <p:cNvPr id="8" name="Content Placeholder 7"/>
          <p:cNvSpPr>
            <a:spLocks noGrp="1"/>
          </p:cNvSpPr>
          <p:nvPr>
            <p:ph sz="quarter" idx="4"/>
          </p:nvPr>
        </p:nvSpPr>
        <p:spPr/>
        <p:txBody>
          <a:bodyPr/>
          <a:lstStyle/>
          <a:p>
            <a:r>
              <a:rPr lang="en-US" dirty="0" smtClean="0"/>
              <a:t>When a student is compelled to do something or act a certain way because of factors external to him or her (like money or good grades)</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linds(horizont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blinds(horizontal)">
                                      <p:cBhvr>
                                        <p:cTn id="12"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interferes with Motivation?			</a:t>
            </a:r>
            <a:endParaRPr lang="en-US" dirty="0"/>
          </a:p>
        </p:txBody>
      </p:sp>
      <p:sp>
        <p:nvSpPr>
          <p:cNvPr id="3" name="Content Placeholder 2"/>
          <p:cNvSpPr>
            <a:spLocks noGrp="1"/>
          </p:cNvSpPr>
          <p:nvPr>
            <p:ph idx="1"/>
          </p:nvPr>
        </p:nvSpPr>
        <p:spPr/>
        <p:txBody>
          <a:bodyPr/>
          <a:lstStyle/>
          <a:p>
            <a:r>
              <a:rPr lang="en-US" dirty="0" smtClean="0"/>
              <a:t>Depression from feeling overburdened with class work</a:t>
            </a:r>
          </a:p>
          <a:p>
            <a:r>
              <a:rPr lang="en-US" dirty="0" smtClean="0"/>
              <a:t>Homesickness, troubles adjusting to life changes</a:t>
            </a:r>
          </a:p>
          <a:p>
            <a:r>
              <a:rPr lang="en-US" dirty="0" smtClean="0"/>
              <a:t>Peer pressure to resist studying</a:t>
            </a:r>
          </a:p>
          <a:p>
            <a:r>
              <a:rPr lang="en-US" dirty="0" smtClean="0"/>
              <a:t>Personal relationships and family</a:t>
            </a:r>
          </a:p>
          <a:p>
            <a:pPr lvl="1"/>
            <a:r>
              <a:rPr lang="en-US" dirty="0" smtClean="0"/>
              <a:t>Good and bad</a:t>
            </a:r>
          </a:p>
          <a:p>
            <a:r>
              <a:rPr lang="en-US" dirty="0" smtClean="0"/>
              <a:t>Unclear career goals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Re-think Motivation</a:t>
            </a:r>
            <a:endParaRPr lang="en-US" dirty="0"/>
          </a:p>
        </p:txBody>
      </p:sp>
      <p:sp>
        <p:nvSpPr>
          <p:cNvPr id="3" name="Content Placeholder 2"/>
          <p:cNvSpPr>
            <a:spLocks noGrp="1"/>
          </p:cNvSpPr>
          <p:nvPr>
            <p:ph idx="1"/>
          </p:nvPr>
        </p:nvSpPr>
        <p:spPr/>
        <p:txBody>
          <a:bodyPr/>
          <a:lstStyle/>
          <a:p>
            <a:r>
              <a:rPr lang="en-US" dirty="0" smtClean="0"/>
              <a:t>Not a stable trait, psychological trait that we can learn to regulate</a:t>
            </a:r>
          </a:p>
          <a:p>
            <a:pPr>
              <a:buNone/>
            </a:pPr>
            <a:endParaRPr lang="en-US" dirty="0" smtClean="0"/>
          </a:p>
          <a:p>
            <a:r>
              <a:rPr lang="en-US" dirty="0" smtClean="0"/>
              <a:t>Identify what motivates you, rather than thinking of motivation as something you have or don’t have </a:t>
            </a:r>
          </a:p>
          <a:p>
            <a:pPr>
              <a:buNone/>
            </a:pPr>
            <a:endParaRPr lang="en-US"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737360"/>
          </a:xfrm>
        </p:spPr>
        <p:txBody>
          <a:bodyPr>
            <a:normAutofit/>
          </a:bodyPr>
          <a:lstStyle/>
          <a:p>
            <a:pPr algn="ctr"/>
            <a:r>
              <a:rPr lang="en-US" dirty="0" smtClean="0"/>
              <a:t>Relevant sources of motivation for student athletes</a:t>
            </a:r>
            <a:endParaRPr lang="en-US" dirty="0"/>
          </a:p>
        </p:txBody>
      </p:sp>
      <p:sp>
        <p:nvSpPr>
          <p:cNvPr id="3" name="Content Placeholder 2"/>
          <p:cNvSpPr>
            <a:spLocks noGrp="1"/>
          </p:cNvSpPr>
          <p:nvPr>
            <p:ph idx="1"/>
          </p:nvPr>
        </p:nvSpPr>
        <p:spPr>
          <a:xfrm>
            <a:off x="457200" y="2133600"/>
            <a:ext cx="7239000" cy="4846320"/>
          </a:xfrm>
        </p:spPr>
        <p:txBody>
          <a:bodyPr/>
          <a:lstStyle/>
          <a:p>
            <a:r>
              <a:rPr lang="en-US" dirty="0" smtClean="0"/>
              <a:t>Social Factors</a:t>
            </a:r>
          </a:p>
          <a:p>
            <a:pPr>
              <a:buNone/>
            </a:pPr>
            <a:endParaRPr lang="en-US" dirty="0" smtClean="0"/>
          </a:p>
          <a:p>
            <a:r>
              <a:rPr lang="en-US" dirty="0" smtClean="0"/>
              <a:t>Emotional Factors</a:t>
            </a:r>
          </a:p>
          <a:p>
            <a:pPr>
              <a:buNone/>
            </a:pPr>
            <a:endParaRPr lang="en-US" dirty="0" smtClean="0"/>
          </a:p>
          <a:p>
            <a:r>
              <a:rPr lang="en-US" dirty="0" smtClean="0"/>
              <a:t>Cognitive Factors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amond(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amond(in)">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diamond(in)">
                                      <p:cBhvr>
                                        <p:cTn id="1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are you in college?</a:t>
            </a:r>
            <a:endParaRPr lang="en-US" dirty="0"/>
          </a:p>
        </p:txBody>
      </p:sp>
      <p:sp>
        <p:nvSpPr>
          <p:cNvPr id="3" name="Content Placeholder 2"/>
          <p:cNvSpPr>
            <a:spLocks noGrp="1"/>
          </p:cNvSpPr>
          <p:nvPr>
            <p:ph idx="1"/>
          </p:nvPr>
        </p:nvSpPr>
        <p:spPr/>
        <p:txBody>
          <a:bodyPr/>
          <a:lstStyle/>
          <a:p>
            <a:r>
              <a:rPr lang="en-US" dirty="0" smtClean="0"/>
              <a:t>Money</a:t>
            </a:r>
          </a:p>
          <a:p>
            <a:r>
              <a:rPr lang="en-US" dirty="0" smtClean="0"/>
              <a:t>Desire a particular career</a:t>
            </a:r>
          </a:p>
          <a:p>
            <a:r>
              <a:rPr lang="en-US" dirty="0" smtClean="0"/>
              <a:t>Parents</a:t>
            </a:r>
          </a:p>
          <a:p>
            <a:r>
              <a:rPr lang="en-US" dirty="0" smtClean="0"/>
              <a:t>Not ready for the workforce</a:t>
            </a:r>
          </a:p>
          <a:p>
            <a:r>
              <a:rPr lang="en-US" dirty="0" smtClean="0"/>
              <a:t>Hoping to find yourself</a:t>
            </a:r>
          </a:p>
          <a:p>
            <a:r>
              <a:rPr lang="en-US" dirty="0" smtClean="0"/>
              <a:t>Just want to party</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are your goals?</a:t>
            </a:r>
            <a:endParaRPr lang="en-US" dirty="0"/>
          </a:p>
        </p:txBody>
      </p:sp>
      <p:sp>
        <p:nvSpPr>
          <p:cNvPr id="3" name="Content Placeholder 2"/>
          <p:cNvSpPr>
            <a:spLocks noGrp="1"/>
          </p:cNvSpPr>
          <p:nvPr>
            <p:ph idx="1"/>
          </p:nvPr>
        </p:nvSpPr>
        <p:spPr/>
        <p:txBody>
          <a:bodyPr/>
          <a:lstStyle/>
          <a:p>
            <a:r>
              <a:rPr lang="en-US" dirty="0" smtClean="0"/>
              <a:t>Personal Goals:</a:t>
            </a:r>
          </a:p>
          <a:p>
            <a:pPr lvl="1"/>
            <a:r>
              <a:rPr lang="en-US" dirty="0" smtClean="0"/>
              <a:t>What kind of person do I want to become?</a:t>
            </a:r>
          </a:p>
          <a:p>
            <a:pPr lvl="1"/>
            <a:r>
              <a:rPr lang="en-US" dirty="0" smtClean="0"/>
              <a:t>What things do I really want to learn?</a:t>
            </a:r>
          </a:p>
          <a:p>
            <a:pPr lvl="1"/>
            <a:r>
              <a:rPr lang="en-US" dirty="0" smtClean="0"/>
              <a:t>What things do I want to possess?</a:t>
            </a:r>
          </a:p>
          <a:p>
            <a:pPr lvl="1"/>
            <a:r>
              <a:rPr lang="en-US" dirty="0" smtClean="0"/>
              <a:t>What things do I want to accomplish?</a:t>
            </a:r>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38400" y="3800476"/>
            <a:ext cx="3200400" cy="25635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are your goals?</a:t>
            </a:r>
            <a:endParaRPr lang="en-US" dirty="0"/>
          </a:p>
        </p:txBody>
      </p:sp>
      <p:sp>
        <p:nvSpPr>
          <p:cNvPr id="3" name="Content Placeholder 2"/>
          <p:cNvSpPr>
            <a:spLocks noGrp="1"/>
          </p:cNvSpPr>
          <p:nvPr>
            <p:ph idx="1"/>
          </p:nvPr>
        </p:nvSpPr>
        <p:spPr/>
        <p:txBody>
          <a:bodyPr/>
          <a:lstStyle/>
          <a:p>
            <a:r>
              <a:rPr lang="en-US" dirty="0" smtClean="0"/>
              <a:t>Career Goals:</a:t>
            </a:r>
          </a:p>
          <a:p>
            <a:pPr lvl="1"/>
            <a:r>
              <a:rPr lang="en-US" dirty="0" smtClean="0"/>
              <a:t>What is your desired salary?</a:t>
            </a:r>
          </a:p>
          <a:p>
            <a:pPr lvl="1"/>
            <a:r>
              <a:rPr lang="en-US" dirty="0" smtClean="0"/>
              <a:t>What is your desired position/ responsibilities</a:t>
            </a:r>
          </a:p>
          <a:p>
            <a:pPr lvl="1">
              <a:buNone/>
            </a:pPr>
            <a:endParaRPr lang="en-US" dirty="0" smtClean="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2971800"/>
            <a:ext cx="2533650" cy="35471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are your Goals?</a:t>
            </a:r>
            <a:endParaRPr lang="en-US" dirty="0"/>
          </a:p>
        </p:txBody>
      </p:sp>
      <p:sp>
        <p:nvSpPr>
          <p:cNvPr id="3" name="Content Placeholder 2"/>
          <p:cNvSpPr>
            <a:spLocks noGrp="1"/>
          </p:cNvSpPr>
          <p:nvPr>
            <p:ph idx="1"/>
          </p:nvPr>
        </p:nvSpPr>
        <p:spPr/>
        <p:txBody>
          <a:bodyPr/>
          <a:lstStyle/>
          <a:p>
            <a:r>
              <a:rPr lang="en-US" dirty="0" smtClean="0"/>
              <a:t>Relationship goals:</a:t>
            </a:r>
          </a:p>
          <a:p>
            <a:pPr lvl="1"/>
            <a:r>
              <a:rPr lang="en-US" dirty="0" smtClean="0"/>
              <a:t>How would you like to deepen and enrich your relationships with family, friends, etc.?</a:t>
            </a:r>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3581399"/>
            <a:ext cx="4038600" cy="2143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Remember…</a:t>
            </a:r>
            <a:endParaRPr lang="en-US" dirty="0"/>
          </a:p>
        </p:txBody>
      </p:sp>
      <p:sp>
        <p:nvSpPr>
          <p:cNvPr id="3" name="Content Placeholder 2"/>
          <p:cNvSpPr>
            <a:spLocks noGrp="1"/>
          </p:cNvSpPr>
          <p:nvPr>
            <p:ph idx="1"/>
          </p:nvPr>
        </p:nvSpPr>
        <p:spPr/>
        <p:txBody>
          <a:bodyPr>
            <a:normAutofit/>
          </a:bodyPr>
          <a:lstStyle/>
          <a:p>
            <a:r>
              <a:rPr lang="en-US" sz="3200" dirty="0" smtClean="0"/>
              <a:t>To get motivated you must realize your goals—short and long term.  </a:t>
            </a:r>
          </a:p>
          <a:p>
            <a:pPr>
              <a:buNone/>
            </a:pPr>
            <a:endParaRPr lang="en-US" sz="3200" dirty="0" smtClean="0"/>
          </a:p>
          <a:p>
            <a:r>
              <a:rPr lang="en-US" sz="3200" dirty="0" smtClean="0"/>
              <a:t>Realizing why you are doing something is important, but always make sure you are doing it for the right reasons</a:t>
            </a:r>
            <a:endParaRPr lang="en-US"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ox(in)">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What do I do with these Goals now?</a:t>
            </a:r>
            <a:endParaRPr lang="en-US" dirty="0"/>
          </a:p>
        </p:txBody>
      </p:sp>
      <p:sp>
        <p:nvSpPr>
          <p:cNvPr id="3" name="Content Placeholder 2"/>
          <p:cNvSpPr>
            <a:spLocks noGrp="1"/>
          </p:cNvSpPr>
          <p:nvPr>
            <p:ph idx="1"/>
          </p:nvPr>
        </p:nvSpPr>
        <p:spPr/>
        <p:txBody>
          <a:bodyPr/>
          <a:lstStyle/>
          <a:p>
            <a:r>
              <a:rPr lang="en-US" dirty="0" smtClean="0"/>
              <a:t>After developing your goals, write them down &amp; post them somewhere as a reminder to yourself. </a:t>
            </a:r>
          </a:p>
          <a:p>
            <a:r>
              <a:rPr lang="en-US" dirty="0" smtClean="0"/>
              <a:t>Recite your goals to yourself if you are feeling frustrated (ex. Studying for midterm)</a:t>
            </a:r>
          </a:p>
          <a:p>
            <a:r>
              <a:rPr lang="en-US" dirty="0" smtClean="0"/>
              <a:t>Motivation defeats Procrastination</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Motivation and School</a:t>
            </a:r>
            <a:endParaRPr lang="en-US" dirty="0"/>
          </a:p>
        </p:txBody>
      </p:sp>
      <p:sp>
        <p:nvSpPr>
          <p:cNvPr id="3" name="Content Placeholder 2"/>
          <p:cNvSpPr>
            <a:spLocks noGrp="1"/>
          </p:cNvSpPr>
          <p:nvPr>
            <p:ph idx="1"/>
          </p:nvPr>
        </p:nvSpPr>
        <p:spPr/>
        <p:txBody>
          <a:bodyPr/>
          <a:lstStyle/>
          <a:p>
            <a:r>
              <a:rPr lang="en-US" dirty="0" smtClean="0"/>
              <a:t>Life Skills</a:t>
            </a:r>
          </a:p>
          <a:p>
            <a:pPr lvl="1"/>
            <a:r>
              <a:rPr lang="en-US" dirty="0" smtClean="0"/>
              <a:t>Organization, time management, goal setting</a:t>
            </a:r>
          </a:p>
          <a:p>
            <a:r>
              <a:rPr lang="en-US" dirty="0" smtClean="0"/>
              <a:t>Social Skills</a:t>
            </a:r>
          </a:p>
          <a:p>
            <a:pPr lvl="1"/>
            <a:r>
              <a:rPr lang="en-US" dirty="0" smtClean="0"/>
              <a:t>Meet a variety of people &amp; learn to communicate effectively &amp; become more skilled in social situations</a:t>
            </a:r>
          </a:p>
          <a:p>
            <a:r>
              <a:rPr lang="en-US" dirty="0" smtClean="0"/>
              <a:t>Job Skills</a:t>
            </a:r>
          </a:p>
          <a:p>
            <a:pPr lvl="1"/>
            <a:r>
              <a:rPr lang="en-US" dirty="0" smtClean="0"/>
              <a:t>Communication, leadership, initiative, logical thinking</a:t>
            </a:r>
          </a:p>
          <a:p>
            <a:r>
              <a:rPr lang="en-US" dirty="0" smtClean="0"/>
              <a:t>Knowledge</a:t>
            </a:r>
          </a:p>
          <a:p>
            <a:pPr lvl="1"/>
            <a:r>
              <a:rPr lang="en-US" dirty="0" smtClean="0"/>
              <a:t>Immerse yourself in your education</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Motivation and School</a:t>
            </a:r>
            <a:endParaRPr lang="en-US" dirty="0"/>
          </a:p>
        </p:txBody>
      </p:sp>
      <p:sp>
        <p:nvSpPr>
          <p:cNvPr id="3" name="Content Placeholder 2"/>
          <p:cNvSpPr>
            <a:spLocks noGrp="1"/>
          </p:cNvSpPr>
          <p:nvPr>
            <p:ph idx="1"/>
          </p:nvPr>
        </p:nvSpPr>
        <p:spPr/>
        <p:txBody>
          <a:bodyPr/>
          <a:lstStyle/>
          <a:p>
            <a:r>
              <a:rPr lang="en-US" dirty="0" smtClean="0"/>
              <a:t>Enjoyment</a:t>
            </a:r>
          </a:p>
          <a:p>
            <a:pPr lvl="1"/>
            <a:r>
              <a:rPr lang="en-US" dirty="0" smtClean="0"/>
              <a:t>College can and should be fun</a:t>
            </a:r>
          </a:p>
          <a:p>
            <a:r>
              <a:rPr lang="en-US" dirty="0" smtClean="0"/>
              <a:t>Community Involvement</a:t>
            </a:r>
          </a:p>
          <a:p>
            <a:pPr lvl="1"/>
            <a:r>
              <a:rPr lang="en-US" dirty="0" smtClean="0"/>
              <a:t>Become active in community (Macomb)</a:t>
            </a:r>
          </a:p>
          <a:p>
            <a:r>
              <a:rPr lang="en-US" dirty="0" smtClean="0"/>
              <a:t>Self- Responsibility</a:t>
            </a:r>
          </a:p>
          <a:p>
            <a:pPr lvl="1"/>
            <a:r>
              <a:rPr lang="en-US" dirty="0" smtClean="0"/>
              <a:t>Increase in amount of being responsible for consequences of your decisions</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Tips	</a:t>
            </a:r>
            <a:endParaRPr lang="en-US" dirty="0"/>
          </a:p>
        </p:txBody>
      </p:sp>
      <p:sp>
        <p:nvSpPr>
          <p:cNvPr id="3" name="Content Placeholder 2"/>
          <p:cNvSpPr>
            <a:spLocks noGrp="1"/>
          </p:cNvSpPr>
          <p:nvPr>
            <p:ph idx="1"/>
          </p:nvPr>
        </p:nvSpPr>
        <p:spPr/>
        <p:txBody>
          <a:bodyPr/>
          <a:lstStyle/>
          <a:p>
            <a:r>
              <a:rPr lang="en-US" dirty="0" smtClean="0"/>
              <a:t>Spend time with others already in your field.</a:t>
            </a:r>
          </a:p>
          <a:p>
            <a:r>
              <a:rPr lang="en-US" dirty="0" smtClean="0"/>
              <a:t> Remember to do things for yourself to keep motivated:</a:t>
            </a:r>
          </a:p>
          <a:p>
            <a:pPr lvl="1"/>
            <a:r>
              <a:rPr lang="en-US" dirty="0" smtClean="0"/>
              <a:t>Eat right and regularly</a:t>
            </a:r>
          </a:p>
          <a:p>
            <a:pPr lvl="1"/>
            <a:r>
              <a:rPr lang="en-US" dirty="0" smtClean="0"/>
              <a:t>Be active</a:t>
            </a:r>
          </a:p>
          <a:p>
            <a:pPr lvl="1"/>
            <a:r>
              <a:rPr lang="en-US" dirty="0" smtClean="0"/>
              <a:t>Learn to say “NO”</a:t>
            </a:r>
          </a:p>
          <a:p>
            <a:pPr lvl="1"/>
            <a:r>
              <a:rPr lang="en-US" dirty="0" smtClean="0"/>
              <a:t>Relax</a:t>
            </a:r>
          </a:p>
          <a:p>
            <a:pPr lvl="1"/>
            <a:r>
              <a:rPr lang="en-US" dirty="0" smtClean="0"/>
              <a:t>Mini-Vacation</a:t>
            </a:r>
          </a:p>
          <a:p>
            <a:pPr lvl="1"/>
            <a:r>
              <a:rPr lang="en-US" dirty="0" smtClean="0"/>
              <a:t>Release frustrations</a:t>
            </a:r>
          </a:p>
          <a:p>
            <a:pPr lvl="1"/>
            <a:r>
              <a:rPr lang="en-US" dirty="0" smtClean="0"/>
              <a:t>Be nice to yourself</a:t>
            </a:r>
          </a:p>
          <a:p>
            <a:pPr lvl="1"/>
            <a:r>
              <a:rPr lang="en-US" dirty="0" smtClean="0"/>
              <a:t>Use the support around you</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 words on Motivation</a:t>
            </a:r>
            <a:endParaRPr lang="en-US" dirty="0"/>
          </a:p>
        </p:txBody>
      </p:sp>
      <p:sp>
        <p:nvSpPr>
          <p:cNvPr id="3" name="Content Placeholder 2"/>
          <p:cNvSpPr>
            <a:spLocks noGrp="1"/>
          </p:cNvSpPr>
          <p:nvPr>
            <p:ph idx="1"/>
          </p:nvPr>
        </p:nvSpPr>
        <p:spPr/>
        <p:txBody>
          <a:bodyPr/>
          <a:lstStyle/>
          <a:p>
            <a:r>
              <a:rPr lang="en-US" dirty="0" smtClean="0"/>
              <a:t>Does not just appear out of the blue, but rather is the end result of hard work and being a self-regulated person</a:t>
            </a:r>
          </a:p>
          <a:p>
            <a:pPr>
              <a:buNone/>
            </a:pPr>
            <a:endParaRPr lang="en-US" dirty="0" smtClean="0"/>
          </a:p>
          <a:p>
            <a:r>
              <a:rPr lang="en-US" dirty="0" smtClean="0"/>
              <a:t>Relationship between motivation and hard work is reciprocal</a:t>
            </a:r>
          </a:p>
          <a:p>
            <a:pPr>
              <a:buNone/>
            </a:pPr>
            <a:endParaRPr lang="en-US" dirty="0" smtClean="0"/>
          </a:p>
          <a:p>
            <a:r>
              <a:rPr lang="en-US" dirty="0" smtClean="0"/>
              <a:t>Having a clear understanding of why you are in school, and it’s benefits, can help you remain motivated</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Thank you!</a:t>
            </a:r>
            <a:endParaRPr lang="en-US" dirty="0"/>
          </a:p>
        </p:txBody>
      </p:sp>
      <p:sp>
        <p:nvSpPr>
          <p:cNvPr id="3" name="Content Placeholder 2"/>
          <p:cNvSpPr>
            <a:spLocks noGrp="1"/>
          </p:cNvSpPr>
          <p:nvPr>
            <p:ph idx="1"/>
          </p:nvPr>
        </p:nvSpPr>
        <p:spPr/>
        <p:txBody>
          <a:bodyPr/>
          <a:lstStyle/>
          <a:p>
            <a:r>
              <a:rPr lang="en-US" dirty="0" smtClean="0"/>
              <a:t>If you have any questions or concerns about motivation do not hesitate to contact the UCC!</a:t>
            </a: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2590800"/>
            <a:ext cx="3219450" cy="373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614</TotalTime>
  <Words>1629</Words>
  <Application>Microsoft Office PowerPoint</Application>
  <PresentationFormat>On-screen Show (4:3)</PresentationFormat>
  <Paragraphs>200</Paragraphs>
  <Slides>21</Slides>
  <Notes>12</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Opulent</vt:lpstr>
      <vt:lpstr>Motivation </vt:lpstr>
      <vt:lpstr>University counseling Center (UCC)</vt:lpstr>
      <vt:lpstr>UCC Services</vt:lpstr>
      <vt:lpstr>Topics</vt:lpstr>
      <vt:lpstr>Moving on to Motivation…</vt:lpstr>
      <vt:lpstr>Motivation</vt:lpstr>
      <vt:lpstr>There are 2 kinds of Motivation:</vt:lpstr>
      <vt:lpstr>What interferes with Motivation?   </vt:lpstr>
      <vt:lpstr>Re-think Motivation</vt:lpstr>
      <vt:lpstr>Relevant sources of motivation for student athletes</vt:lpstr>
      <vt:lpstr>Why are you in college?</vt:lpstr>
      <vt:lpstr>What are your goals?</vt:lpstr>
      <vt:lpstr>What are your goals?</vt:lpstr>
      <vt:lpstr>What are your Goals?</vt:lpstr>
      <vt:lpstr>Remember…</vt:lpstr>
      <vt:lpstr>What do I do with these Goals now?</vt:lpstr>
      <vt:lpstr>Motivation and School</vt:lpstr>
      <vt:lpstr>Motivation and School</vt:lpstr>
      <vt:lpstr>Other Tips </vt:lpstr>
      <vt:lpstr>Final words on Motivation</vt:lpstr>
      <vt:lpstr>Thank you!</vt:lpstr>
    </vt:vector>
  </TitlesOfParts>
  <Company>Western Illinois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Motivation &amp; other Study Skills</dc:title>
  <dc:creator>user</dc:creator>
  <cp:lastModifiedBy>user</cp:lastModifiedBy>
  <cp:revision>54</cp:revision>
  <dcterms:created xsi:type="dcterms:W3CDTF">2011-02-15T16:02:45Z</dcterms:created>
  <dcterms:modified xsi:type="dcterms:W3CDTF">2016-03-02T15:16:49Z</dcterms:modified>
</cp:coreProperties>
</file>