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handoutMasterIdLst>
    <p:handoutMasterId r:id="rId17"/>
  </p:handoutMasterIdLst>
  <p:sldIdLst>
    <p:sldId id="256" r:id="rId2"/>
    <p:sldId id="257" r:id="rId3"/>
    <p:sldId id="258" r:id="rId4"/>
    <p:sldId id="260" r:id="rId5"/>
    <p:sldId id="262" r:id="rId6"/>
    <p:sldId id="263" r:id="rId7"/>
    <p:sldId id="264" r:id="rId8"/>
    <p:sldId id="265" r:id="rId9"/>
    <p:sldId id="266" r:id="rId10"/>
    <p:sldId id="267" r:id="rId11"/>
    <p:sldId id="268" r:id="rId12"/>
    <p:sldId id="269" r:id="rId13"/>
    <p:sldId id="270" r:id="rId14"/>
    <p:sldId id="272" r:id="rId1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99" autoAdjust="0"/>
  </p:normalViewPr>
  <p:slideViewPr>
    <p:cSldViewPr>
      <p:cViewPr varScale="1">
        <p:scale>
          <a:sx n="92" d="100"/>
          <a:sy n="92" d="100"/>
        </p:scale>
        <p:origin x="-218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7000" y="0"/>
            <a:ext cx="3011488" cy="461963"/>
          </a:xfrm>
          <a:prstGeom prst="rect">
            <a:avLst/>
          </a:prstGeom>
        </p:spPr>
        <p:txBody>
          <a:bodyPr vert="horz" lIns="91440" tIns="45720" rIns="91440" bIns="45720" rtlCol="0"/>
          <a:lstStyle>
            <a:lvl1pPr algn="r">
              <a:defRPr sz="1200"/>
            </a:lvl1pPr>
          </a:lstStyle>
          <a:p>
            <a:fld id="{638F59B2-C800-4723-80D2-F6EFE19FBD2A}" type="datetimeFigureOut">
              <a:rPr lang="en-US" smtClean="0"/>
              <a:pPr/>
              <a:t>3/2/2016</a:t>
            </a:fld>
            <a:endParaRPr lang="en-US"/>
          </a:p>
        </p:txBody>
      </p:sp>
      <p:sp>
        <p:nvSpPr>
          <p:cNvPr id="4" name="Footer Placeholder 3"/>
          <p:cNvSpPr>
            <a:spLocks noGrp="1"/>
          </p:cNvSpPr>
          <p:nvPr>
            <p:ph type="ftr" sz="quarter" idx="2"/>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40" tIns="45720" rIns="91440" bIns="45720" rtlCol="0" anchor="b"/>
          <a:lstStyle>
            <a:lvl1pPr algn="r">
              <a:defRPr sz="1200"/>
            </a:lvl1pPr>
          </a:lstStyle>
          <a:p>
            <a:fld id="{97150142-E863-483C-A302-5442B7F7A8FF}" type="slidenum">
              <a:rPr lang="en-US" smtClean="0"/>
              <a:pPr/>
              <a:t>‹#›</a:t>
            </a:fld>
            <a:endParaRPr lang="en-US"/>
          </a:p>
        </p:txBody>
      </p:sp>
    </p:spTree>
    <p:extLst>
      <p:ext uri="{BB962C8B-B14F-4D97-AF65-F5344CB8AC3E}">
        <p14:creationId xmlns:p14="http://schemas.microsoft.com/office/powerpoint/2010/main" val="3052175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CD207F60-9CAD-460D-AACD-7E0AEA58A455}" type="datetimeFigureOut">
              <a:rPr lang="en-US" smtClean="0"/>
              <a:pPr/>
              <a:t>3/2/2016</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F2EDFC64-EFF2-44CF-AAD7-C263BBE7CD8B}" type="slidenum">
              <a:rPr lang="en-US" smtClean="0"/>
              <a:pPr/>
              <a:t>‹#›</a:t>
            </a:fld>
            <a:endParaRPr lang="en-US"/>
          </a:p>
        </p:txBody>
      </p:sp>
    </p:spTree>
    <p:extLst>
      <p:ext uri="{BB962C8B-B14F-4D97-AF65-F5344CB8AC3E}">
        <p14:creationId xmlns:p14="http://schemas.microsoft.com/office/powerpoint/2010/main" val="1480723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EDFC64-EFF2-44CF-AAD7-C263BBE7CD8B}" type="slidenum">
              <a:rPr lang="en-US" smtClean="0"/>
              <a:pPr/>
              <a:t>2</a:t>
            </a:fld>
            <a:endParaRPr lang="en-US"/>
          </a:p>
        </p:txBody>
      </p:sp>
    </p:spTree>
    <p:extLst>
      <p:ext uri="{BB962C8B-B14F-4D97-AF65-F5344CB8AC3E}">
        <p14:creationId xmlns:p14="http://schemas.microsoft.com/office/powerpoint/2010/main" val="173284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you tube video</a:t>
            </a:r>
          </a:p>
          <a:p>
            <a:r>
              <a:rPr lang="en-US" dirty="0" smtClean="0"/>
              <a:t>** Activity of filling in calendar</a:t>
            </a:r>
            <a:endParaRPr lang="en-US" dirty="0"/>
          </a:p>
        </p:txBody>
      </p:sp>
      <p:sp>
        <p:nvSpPr>
          <p:cNvPr id="4" name="Slide Number Placeholder 3"/>
          <p:cNvSpPr>
            <a:spLocks noGrp="1"/>
          </p:cNvSpPr>
          <p:nvPr>
            <p:ph type="sldNum" sz="quarter" idx="10"/>
          </p:nvPr>
        </p:nvSpPr>
        <p:spPr/>
        <p:txBody>
          <a:bodyPr/>
          <a:lstStyle/>
          <a:p>
            <a:fld id="{F2EDFC64-EFF2-44CF-AAD7-C263BBE7CD8B}"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don’t get there so early that you have too much time to let anxiety build up</a:t>
            </a:r>
            <a:endParaRPr lang="en-US" sz="1100" dirty="0" smtClean="0"/>
          </a:p>
          <a:p>
            <a:endParaRPr lang="en-US" sz="1200" dirty="0" smtClean="0"/>
          </a:p>
          <a:p>
            <a:r>
              <a:rPr lang="en-US" sz="1200" dirty="0" smtClean="0"/>
              <a:t>if you eat a big meal before the test your body will supply more blood to your stomach to digest instead of sending it to your brain</a:t>
            </a:r>
            <a:endParaRPr lang="en-US" sz="1100" dirty="0" smtClean="0"/>
          </a:p>
        </p:txBody>
      </p:sp>
      <p:sp>
        <p:nvSpPr>
          <p:cNvPr id="4" name="Slide Number Placeholder 3"/>
          <p:cNvSpPr>
            <a:spLocks noGrp="1"/>
          </p:cNvSpPr>
          <p:nvPr>
            <p:ph type="sldNum" sz="quarter" idx="10"/>
          </p:nvPr>
        </p:nvSpPr>
        <p:spPr/>
        <p:txBody>
          <a:bodyPr/>
          <a:lstStyle/>
          <a:p>
            <a:fld id="{F2EDFC64-EFF2-44CF-AAD7-C263BBE7CD8B}" type="slidenum">
              <a:rPr lang="en-US" smtClean="0"/>
              <a:pPr/>
              <a:t>10</a:t>
            </a:fld>
            <a:endParaRPr lang="en-US"/>
          </a:p>
        </p:txBody>
      </p:sp>
    </p:spTree>
    <p:extLst>
      <p:ext uri="{BB962C8B-B14F-4D97-AF65-F5344CB8AC3E}">
        <p14:creationId xmlns:p14="http://schemas.microsoft.com/office/powerpoint/2010/main" val="2696697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EDFC64-EFF2-44CF-AAD7-C263BBE7CD8B}" type="slidenum">
              <a:rPr lang="en-US" smtClean="0"/>
              <a:pPr/>
              <a:t>14</a:t>
            </a:fld>
            <a:endParaRPr lang="en-US"/>
          </a:p>
        </p:txBody>
      </p:sp>
    </p:spTree>
    <p:extLst>
      <p:ext uri="{BB962C8B-B14F-4D97-AF65-F5344CB8AC3E}">
        <p14:creationId xmlns:p14="http://schemas.microsoft.com/office/powerpoint/2010/main" val="3539719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ED1D17E-8D5D-4DFC-B502-A0C95903F97E}" type="datetimeFigureOut">
              <a:rPr lang="en-US" smtClean="0"/>
              <a:pPr/>
              <a:t>3/2/2016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1FF67CC-1D53-4E35-880C-C91D66A9B74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ED1D17E-8D5D-4DFC-B502-A0C95903F97E}" type="datetimeFigureOut">
              <a:rPr lang="en-US" smtClean="0"/>
              <a:pPr/>
              <a:t>3/2/2016</a:t>
            </a:fld>
            <a:endParaRPr lang="en-US"/>
          </a:p>
        </p:txBody>
      </p:sp>
      <p:sp>
        <p:nvSpPr>
          <p:cNvPr id="9" name="Slide Number Placeholder 8"/>
          <p:cNvSpPr>
            <a:spLocks noGrp="1"/>
          </p:cNvSpPr>
          <p:nvPr>
            <p:ph type="sldNum" sz="quarter" idx="15"/>
          </p:nvPr>
        </p:nvSpPr>
        <p:spPr/>
        <p:txBody>
          <a:bodyPr rtlCol="0"/>
          <a:lstStyle/>
          <a:p>
            <a:fld id="{31FF67CC-1D53-4E35-880C-C91D66A9B744}"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ED1D17E-8D5D-4DFC-B502-A0C95903F97E}" type="datetimeFigureOut">
              <a:rPr lang="en-US" smtClean="0"/>
              <a:pPr/>
              <a:t>3/2/2016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1FF67CC-1D53-4E35-880C-C91D66A9B74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ED1D17E-8D5D-4DFC-B502-A0C95903F97E}"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F67CC-1D53-4E35-880C-C91D66A9B744}"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ED1D17E-8D5D-4DFC-B502-A0C95903F97E}" type="datetimeFigureOut">
              <a:rPr lang="en-US" smtClean="0"/>
              <a:pPr/>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FF67CC-1D53-4E35-880C-C91D66A9B744}"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ED1D17E-8D5D-4DFC-B502-A0C95903F97E}" type="datetimeFigureOut">
              <a:rPr lang="en-US" smtClean="0"/>
              <a:pPr/>
              <a:t>3/2/2016</a:t>
            </a:fld>
            <a:endParaRPr lang="en-US"/>
          </a:p>
        </p:txBody>
      </p:sp>
      <p:sp>
        <p:nvSpPr>
          <p:cNvPr id="7" name="Slide Number Placeholder 6"/>
          <p:cNvSpPr>
            <a:spLocks noGrp="1"/>
          </p:cNvSpPr>
          <p:nvPr>
            <p:ph type="sldNum" sz="quarter" idx="11"/>
          </p:nvPr>
        </p:nvSpPr>
        <p:spPr/>
        <p:txBody>
          <a:bodyPr rtlCol="0"/>
          <a:lstStyle/>
          <a:p>
            <a:fld id="{31FF67CC-1D53-4E35-880C-C91D66A9B744}"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D1D17E-8D5D-4DFC-B502-A0C95903F97E}" type="datetimeFigureOut">
              <a:rPr lang="en-US" smtClean="0"/>
              <a:pPr/>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FF67CC-1D53-4E35-880C-C91D66A9B7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ED1D17E-8D5D-4DFC-B502-A0C95903F97E}" type="datetimeFigureOut">
              <a:rPr lang="en-US" smtClean="0"/>
              <a:pPr/>
              <a:t>3/2/2016</a:t>
            </a:fld>
            <a:endParaRPr lang="en-US"/>
          </a:p>
        </p:txBody>
      </p:sp>
      <p:sp>
        <p:nvSpPr>
          <p:cNvPr id="22" name="Slide Number Placeholder 21"/>
          <p:cNvSpPr>
            <a:spLocks noGrp="1"/>
          </p:cNvSpPr>
          <p:nvPr>
            <p:ph type="sldNum" sz="quarter" idx="15"/>
          </p:nvPr>
        </p:nvSpPr>
        <p:spPr/>
        <p:txBody>
          <a:bodyPr rtlCol="0"/>
          <a:lstStyle/>
          <a:p>
            <a:fld id="{31FF67CC-1D53-4E35-880C-C91D66A9B744}"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ED1D17E-8D5D-4DFC-B502-A0C95903F97E}" type="datetimeFigureOut">
              <a:rPr lang="en-US" smtClean="0"/>
              <a:pPr/>
              <a:t>3/2/2016</a:t>
            </a:fld>
            <a:endParaRPr lang="en-US"/>
          </a:p>
        </p:txBody>
      </p:sp>
      <p:sp>
        <p:nvSpPr>
          <p:cNvPr id="18" name="Slide Number Placeholder 17"/>
          <p:cNvSpPr>
            <a:spLocks noGrp="1"/>
          </p:cNvSpPr>
          <p:nvPr>
            <p:ph type="sldNum" sz="quarter" idx="11"/>
          </p:nvPr>
        </p:nvSpPr>
        <p:spPr/>
        <p:txBody>
          <a:bodyPr rtlCol="0"/>
          <a:lstStyle/>
          <a:p>
            <a:fld id="{31FF67CC-1D53-4E35-880C-C91D66A9B744}"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D1D17E-8D5D-4DFC-B502-A0C95903F97E}"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F67CC-1D53-4E35-880C-C91D66A9B7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D1D17E-8D5D-4DFC-B502-A0C95903F97E}"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F67CC-1D53-4E35-880C-C91D66A9B7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ED1D17E-8D5D-4DFC-B502-A0C95903F97E}" type="datetimeFigureOut">
              <a:rPr lang="en-US" smtClean="0"/>
              <a:pPr/>
              <a:t>3/2/2016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1FF67CC-1D53-4E35-880C-C91D66A9B7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6000" b="1" dirty="0" smtClean="0"/>
              <a:t>Preparing for Finals</a:t>
            </a:r>
            <a:endParaRPr lang="en-US" sz="6000" b="1" dirty="0"/>
          </a:p>
        </p:txBody>
      </p:sp>
      <p:sp>
        <p:nvSpPr>
          <p:cNvPr id="3" name="Subtitle 2"/>
          <p:cNvSpPr>
            <a:spLocks noGrp="1"/>
          </p:cNvSpPr>
          <p:nvPr>
            <p:ph type="subTitle" idx="1"/>
          </p:nvPr>
        </p:nvSpPr>
        <p:spPr/>
        <p:txBody>
          <a:bodyPr/>
          <a:lstStyle/>
          <a:p>
            <a:r>
              <a:rPr lang="en-US" dirty="0" smtClean="0"/>
              <a:t>University Counseling Center</a:t>
            </a:r>
          </a:p>
          <a:p>
            <a:r>
              <a:rPr lang="en-US" dirty="0" smtClean="0"/>
              <a:t>Study Skills Seminar</a:t>
            </a:r>
          </a:p>
          <a:p>
            <a:r>
              <a:rPr lang="en-US" smtClean="0"/>
              <a:t>Memorial Hall, First Floor</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991600" cy="1143000"/>
          </a:xfrm>
        </p:spPr>
        <p:txBody>
          <a:bodyPr>
            <a:noAutofit/>
          </a:bodyPr>
          <a:lstStyle/>
          <a:p>
            <a:r>
              <a:rPr lang="en-US" sz="3600" dirty="0" smtClean="0"/>
              <a:t>University Counseling Center (UCC)</a:t>
            </a:r>
            <a:endParaRPr lang="en-US" sz="3600" dirty="0"/>
          </a:p>
        </p:txBody>
      </p:sp>
      <p:sp>
        <p:nvSpPr>
          <p:cNvPr id="2" name="Content Placeholder 1"/>
          <p:cNvSpPr>
            <a:spLocks noGrp="1"/>
          </p:cNvSpPr>
          <p:nvPr>
            <p:ph sz="quarter" idx="1"/>
          </p:nvPr>
        </p:nvSpPr>
        <p:spPr/>
        <p:txBody>
          <a:bodyPr>
            <a:normAutofit lnSpcReduction="10000"/>
          </a:bodyPr>
          <a:lstStyle/>
          <a:p>
            <a:pPr marL="0" algn="ctr">
              <a:buNone/>
            </a:pPr>
            <a:endParaRPr lang="en-US" sz="2800" dirty="0" smtClean="0"/>
          </a:p>
          <a:p>
            <a:pPr marL="0">
              <a:buNone/>
            </a:pPr>
            <a:r>
              <a:rPr lang="en-US" sz="2800" dirty="0" smtClean="0"/>
              <a:t>Memorial Hall 102</a:t>
            </a:r>
          </a:p>
          <a:p>
            <a:pPr marL="0">
              <a:buNone/>
            </a:pPr>
            <a:endParaRPr lang="en-US" dirty="0" smtClean="0"/>
          </a:p>
          <a:p>
            <a:pPr marL="0">
              <a:buNone/>
            </a:pPr>
            <a:r>
              <a:rPr lang="en-US" dirty="0" smtClean="0"/>
              <a:t>M, T, W, </a:t>
            </a:r>
            <a:r>
              <a:rPr lang="en-US" dirty="0" err="1" smtClean="0"/>
              <a:t>Th</a:t>
            </a:r>
            <a:r>
              <a:rPr lang="en-US" dirty="0" smtClean="0"/>
              <a:t>  </a:t>
            </a:r>
          </a:p>
          <a:p>
            <a:pPr marL="0">
              <a:buNone/>
            </a:pPr>
            <a:r>
              <a:rPr lang="en-US" dirty="0" smtClean="0"/>
              <a:t>8:00 a.m.-5:00 p.m. </a:t>
            </a:r>
          </a:p>
          <a:p>
            <a:pPr marL="0">
              <a:buNone/>
            </a:pPr>
            <a:r>
              <a:rPr lang="en-US" dirty="0" smtClean="0"/>
              <a:t>Friday  </a:t>
            </a:r>
          </a:p>
          <a:p>
            <a:pPr marL="0">
              <a:buNone/>
            </a:pPr>
            <a:r>
              <a:rPr lang="en-US" dirty="0" smtClean="0"/>
              <a:t>8:00 a.m.-4:30 p.m.</a:t>
            </a:r>
          </a:p>
          <a:p>
            <a:pPr marL="0"/>
            <a:endParaRPr lang="en-US" dirty="0" smtClean="0"/>
          </a:p>
          <a:p>
            <a:pPr marL="0">
              <a:buNone/>
            </a:pPr>
            <a:r>
              <a:rPr lang="en-US" sz="2800" dirty="0" smtClean="0"/>
              <a:t>(309) 298-2453</a:t>
            </a:r>
          </a:p>
          <a:p>
            <a:pPr marL="0"/>
            <a:endParaRPr lang="en-US" sz="2800" dirty="0" smtClean="0"/>
          </a:p>
          <a:p>
            <a:pPr marL="0">
              <a:buNone/>
            </a:pPr>
            <a:r>
              <a:rPr lang="en-US" sz="2800" dirty="0" smtClean="0"/>
              <a:t>www.ucc.wiu.edu</a:t>
            </a:r>
            <a:endParaRPr lang="en-US" dirty="0"/>
          </a:p>
        </p:txBody>
      </p:sp>
      <p:pic>
        <p:nvPicPr>
          <p:cNvPr id="4" name="Picture 2" descr="C:\Users\evw100\AppData\Local\Microsoft\Windows\Temporary Internet Files\Content.IE5\VS07O78A\group 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2466109"/>
            <a:ext cx="4495800" cy="2997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UCC Services</a:t>
            </a:r>
            <a:endParaRPr lang="en-US" sz="4400" dirty="0"/>
          </a:p>
        </p:txBody>
      </p:sp>
      <p:sp>
        <p:nvSpPr>
          <p:cNvPr id="3" name="Content Placeholder 2"/>
          <p:cNvSpPr>
            <a:spLocks noGrp="1"/>
          </p:cNvSpPr>
          <p:nvPr>
            <p:ph sz="quarter" idx="1"/>
          </p:nvPr>
        </p:nvSpPr>
        <p:spPr>
          <a:xfrm>
            <a:off x="457200" y="1600200"/>
            <a:ext cx="3505200" cy="4724400"/>
          </a:xfrm>
        </p:spPr>
        <p:txBody>
          <a:bodyPr>
            <a:normAutofit/>
          </a:bodyPr>
          <a:lstStyle/>
          <a:p>
            <a:pPr>
              <a:buSzPct val="100000"/>
              <a:buFont typeface="Courier New" pitchFamily="49" charset="0"/>
              <a:buChar char="o"/>
            </a:pPr>
            <a:r>
              <a:rPr lang="en-US" dirty="0" smtClean="0"/>
              <a:t>Individual Counseling</a:t>
            </a:r>
          </a:p>
          <a:p>
            <a:pPr>
              <a:buSzPct val="100000"/>
              <a:buFont typeface="Courier New" pitchFamily="49" charset="0"/>
              <a:buChar char="o"/>
            </a:pPr>
            <a:r>
              <a:rPr lang="en-US" dirty="0" smtClean="0"/>
              <a:t>Group Counseling</a:t>
            </a:r>
          </a:p>
          <a:p>
            <a:pPr>
              <a:buSzPct val="100000"/>
              <a:buFont typeface="Courier New" pitchFamily="49" charset="0"/>
              <a:buChar char="o"/>
            </a:pPr>
            <a:r>
              <a:rPr lang="en-US" dirty="0" smtClean="0"/>
              <a:t>Career Counseling</a:t>
            </a:r>
          </a:p>
          <a:p>
            <a:pPr>
              <a:buSzPct val="100000"/>
              <a:buFont typeface="Courier New" pitchFamily="49" charset="0"/>
              <a:buChar char="o"/>
            </a:pPr>
            <a:r>
              <a:rPr lang="en-US" dirty="0" smtClean="0"/>
              <a:t>Academic or learning skills assistance</a:t>
            </a:r>
          </a:p>
          <a:p>
            <a:pPr>
              <a:buSzPct val="100000"/>
              <a:buFont typeface="Courier New" pitchFamily="49" charset="0"/>
              <a:buChar char="o"/>
            </a:pPr>
            <a:r>
              <a:rPr lang="en-US" dirty="0" smtClean="0"/>
              <a:t>Outreach Programming</a:t>
            </a:r>
          </a:p>
          <a:p>
            <a:pPr>
              <a:buSzPct val="100000"/>
              <a:buFont typeface="Courier New" pitchFamily="49" charset="0"/>
              <a:buChar char="o"/>
            </a:pPr>
            <a:r>
              <a:rPr lang="en-US" dirty="0" smtClean="0"/>
              <a:t>Academic Instruction</a:t>
            </a:r>
          </a:p>
          <a:p>
            <a:pPr>
              <a:buNone/>
            </a:pPr>
            <a:endParaRPr lang="en-US" dirty="0"/>
          </a:p>
        </p:txBody>
      </p:sp>
      <p:sp>
        <p:nvSpPr>
          <p:cNvPr id="5" name="TextBox 4"/>
          <p:cNvSpPr txBox="1"/>
          <p:nvPr/>
        </p:nvSpPr>
        <p:spPr>
          <a:xfrm>
            <a:off x="4724400" y="1676400"/>
            <a:ext cx="2819400" cy="369332"/>
          </a:xfrm>
          <a:prstGeom prst="rect">
            <a:avLst/>
          </a:prstGeom>
          <a:noFill/>
        </p:spPr>
        <p:txBody>
          <a:bodyPr wrap="square" rtlCol="0">
            <a:spAutoFit/>
          </a:bodyPr>
          <a:lstStyle/>
          <a:p>
            <a:endParaRPr lang="en-US" dirty="0"/>
          </a:p>
        </p:txBody>
      </p:sp>
      <p:sp>
        <p:nvSpPr>
          <p:cNvPr id="6" name="TextBox 5"/>
          <p:cNvSpPr txBox="1"/>
          <p:nvPr/>
        </p:nvSpPr>
        <p:spPr>
          <a:xfrm>
            <a:off x="4648200" y="1600200"/>
            <a:ext cx="3657600" cy="3970318"/>
          </a:xfrm>
          <a:prstGeom prst="rect">
            <a:avLst/>
          </a:prstGeom>
          <a:noFill/>
        </p:spPr>
        <p:txBody>
          <a:bodyPr wrap="square" rtlCol="0">
            <a:spAutoFit/>
          </a:bodyPr>
          <a:lstStyle/>
          <a:p>
            <a:pPr>
              <a:buClr>
                <a:schemeClr val="accent1"/>
              </a:buClr>
              <a:buFont typeface="Courier New" pitchFamily="49" charset="0"/>
              <a:buChar char="o"/>
            </a:pPr>
            <a:r>
              <a:rPr lang="en-US" sz="2400" dirty="0" smtClean="0"/>
              <a:t>Assessments</a:t>
            </a:r>
          </a:p>
          <a:p>
            <a:pPr lvl="1">
              <a:buFont typeface="Wingdings" pitchFamily="2" charset="2"/>
              <a:buChar char="§"/>
            </a:pPr>
            <a:r>
              <a:rPr lang="en-US" sz="2400" i="1" dirty="0" smtClean="0"/>
              <a:t>Psychological</a:t>
            </a:r>
          </a:p>
          <a:p>
            <a:pPr lvl="1">
              <a:buFont typeface="Wingdings" pitchFamily="2" charset="2"/>
              <a:buChar char="§"/>
            </a:pPr>
            <a:r>
              <a:rPr lang="en-US" sz="2400" i="1" dirty="0" smtClean="0"/>
              <a:t>Vocational</a:t>
            </a:r>
          </a:p>
          <a:p>
            <a:pPr lvl="1">
              <a:buFont typeface="Wingdings" pitchFamily="2" charset="2"/>
              <a:buChar char="§"/>
            </a:pPr>
            <a:r>
              <a:rPr lang="en-US" sz="2400" i="1" dirty="0" smtClean="0"/>
              <a:t>Learning Disabilities</a:t>
            </a:r>
          </a:p>
          <a:p>
            <a:pPr lvl="1">
              <a:buFont typeface="Wingdings" pitchFamily="2" charset="2"/>
              <a:buChar char="§"/>
            </a:pPr>
            <a:r>
              <a:rPr lang="en-US" sz="2400" i="1" dirty="0" smtClean="0"/>
              <a:t>Standardized tests</a:t>
            </a:r>
          </a:p>
          <a:p>
            <a:pPr>
              <a:buClr>
                <a:schemeClr val="accent1"/>
              </a:buClr>
              <a:buFont typeface="Courier New" pitchFamily="49" charset="0"/>
              <a:buChar char="o"/>
            </a:pPr>
            <a:r>
              <a:rPr lang="en-US" sz="2400" dirty="0" smtClean="0"/>
              <a:t>Consultation</a:t>
            </a:r>
          </a:p>
          <a:p>
            <a:pPr>
              <a:buClr>
                <a:schemeClr val="accent1"/>
              </a:buClr>
              <a:buFont typeface="Courier New" pitchFamily="49" charset="0"/>
              <a:buChar char="o"/>
            </a:pPr>
            <a:r>
              <a:rPr lang="en-US" sz="2400" dirty="0" smtClean="0"/>
              <a:t>Training of Graduate Students/ Interns</a:t>
            </a:r>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Program</a:t>
            </a:r>
            <a:endParaRPr lang="en-US" dirty="0"/>
          </a:p>
        </p:txBody>
      </p:sp>
      <p:sp>
        <p:nvSpPr>
          <p:cNvPr id="3" name="Content Placeholder 2"/>
          <p:cNvSpPr>
            <a:spLocks noGrp="1"/>
          </p:cNvSpPr>
          <p:nvPr>
            <p:ph sz="quarter" idx="1"/>
          </p:nvPr>
        </p:nvSpPr>
        <p:spPr/>
        <p:txBody>
          <a:bodyPr>
            <a:normAutofit/>
          </a:bodyPr>
          <a:lstStyle/>
          <a:p>
            <a:pPr algn="ctr">
              <a:buNone/>
            </a:pPr>
            <a:r>
              <a:rPr lang="en-US" sz="4400" b="1" dirty="0" smtClean="0"/>
              <a:t>Preparing for Finals</a:t>
            </a:r>
            <a:endParaRPr lang="en-US" sz="4400" b="1" dirty="0"/>
          </a:p>
        </p:txBody>
      </p:sp>
      <p:pic>
        <p:nvPicPr>
          <p:cNvPr id="11266" name="Picture 2" descr="http://t0.gstatic.com/images?q=tbn:ANd9GcQxUSGxXYUvPnteZGUGtVVyRGAdNmon3qXsZNhHutLARB0WTEly"/>
          <p:cNvPicPr>
            <a:picLocks noChangeAspect="1" noChangeArrowheads="1"/>
          </p:cNvPicPr>
          <p:nvPr/>
        </p:nvPicPr>
        <p:blipFill>
          <a:blip r:embed="rId2" cstate="print"/>
          <a:srcRect/>
          <a:stretch>
            <a:fillRect/>
          </a:stretch>
        </p:blipFill>
        <p:spPr bwMode="auto">
          <a:xfrm>
            <a:off x="2057400" y="2667000"/>
            <a:ext cx="4293879" cy="34385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to study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Plan Ahead (beginning of semester)</a:t>
            </a:r>
          </a:p>
          <a:p>
            <a:pPr lvl="1"/>
            <a:r>
              <a:rPr lang="en-US" dirty="0" smtClean="0"/>
              <a:t>Check syllabus to convert over to personal calendar</a:t>
            </a:r>
          </a:p>
          <a:p>
            <a:pPr lvl="2"/>
            <a:r>
              <a:rPr lang="en-US" dirty="0" smtClean="0"/>
              <a:t>Create weekly/monthly schedule to remind of important due dates (e.g., reading assignments, homework, tests)</a:t>
            </a:r>
          </a:p>
          <a:p>
            <a:pPr lvl="2"/>
            <a:r>
              <a:rPr lang="en-US" dirty="0" smtClean="0"/>
              <a:t>Create daily schedule to remind of study times</a:t>
            </a:r>
          </a:p>
          <a:p>
            <a:pPr lvl="2"/>
            <a:r>
              <a:rPr lang="en-US" dirty="0" smtClean="0"/>
              <a:t>Determine what materials are needed (e.g., textbooks, notebooks, laptop, etc.)</a:t>
            </a:r>
          </a:p>
          <a:p>
            <a:pPr marL="274320" lvl="1">
              <a:spcBef>
                <a:spcPts val="600"/>
              </a:spcBef>
              <a:buSzPct val="70000"/>
              <a:buFont typeface="Wingdings"/>
              <a:buChar char=""/>
            </a:pPr>
            <a:r>
              <a:rPr lang="en-US" sz="2400" dirty="0" smtClean="0"/>
              <a:t>Meet with professor to discuss questions (at least 1 week prior to exam)</a:t>
            </a:r>
            <a:endParaRPr lang="en-US" sz="2000" dirty="0" smtClean="0"/>
          </a:p>
          <a:p>
            <a:pPr lvl="1"/>
            <a:r>
              <a:rPr lang="en-US" dirty="0" smtClean="0"/>
              <a:t>What to expect on test? What types of questions are on the test?</a:t>
            </a:r>
          </a:p>
          <a:p>
            <a:pPr lvl="1"/>
            <a:r>
              <a:rPr lang="en-US" dirty="0" smtClean="0"/>
              <a:t>What are the take-home points? What should I be looking at/studying the most?  What materials will be covered on the test</a:t>
            </a:r>
          </a:p>
          <a:p>
            <a:pPr lvl="1"/>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 Time Before the Test</a:t>
            </a:r>
            <a:endParaRPr lang="en-US" dirty="0"/>
          </a:p>
        </p:txBody>
      </p:sp>
      <p:sp>
        <p:nvSpPr>
          <p:cNvPr id="3" name="Content Placeholder 2"/>
          <p:cNvSpPr>
            <a:spLocks noGrp="1"/>
          </p:cNvSpPr>
          <p:nvPr>
            <p:ph sz="quarter" idx="1"/>
          </p:nvPr>
        </p:nvSpPr>
        <p:spPr>
          <a:xfrm>
            <a:off x="457200" y="1828800"/>
            <a:ext cx="7467600" cy="4873752"/>
          </a:xfrm>
        </p:spPr>
        <p:txBody>
          <a:bodyPr>
            <a:normAutofit/>
          </a:bodyPr>
          <a:lstStyle/>
          <a:p>
            <a:pPr marL="274320" lvl="2" indent="-274320">
              <a:spcBef>
                <a:spcPts val="600"/>
              </a:spcBef>
              <a:buClr>
                <a:schemeClr val="accent1"/>
              </a:buClr>
              <a:buSzPct val="70000"/>
            </a:pPr>
            <a:r>
              <a:rPr lang="en-US" sz="2400" dirty="0" smtClean="0"/>
              <a:t>Make a list of what you have left to do (chapters to read, assignments to complete)</a:t>
            </a:r>
          </a:p>
          <a:p>
            <a:pPr marL="274320" lvl="2" indent="-274320">
              <a:spcBef>
                <a:spcPts val="600"/>
              </a:spcBef>
              <a:buClr>
                <a:schemeClr val="accent1"/>
              </a:buClr>
              <a:buSzPct val="70000"/>
            </a:pPr>
            <a:r>
              <a:rPr lang="en-US" sz="2400" dirty="0" smtClean="0"/>
              <a:t>Make a schedule</a:t>
            </a:r>
          </a:p>
          <a:p>
            <a:pPr marL="548640" lvl="3" indent="-274320">
              <a:spcBef>
                <a:spcPts val="600"/>
              </a:spcBef>
              <a:buClr>
                <a:schemeClr val="accent1"/>
              </a:buClr>
              <a:buSzPct val="100000"/>
              <a:buFont typeface="Arial" pitchFamily="34" charset="0"/>
              <a:buChar char="•"/>
            </a:pPr>
            <a:r>
              <a:rPr lang="en-US" sz="2400" dirty="0" smtClean="0"/>
              <a:t>Figure out how much time you have left before each exam, figure out how much studying you have to do, make a schedule for studying—(write it down)</a:t>
            </a:r>
          </a:p>
          <a:p>
            <a:pPr marL="274320" lvl="2" indent="-274320">
              <a:spcBef>
                <a:spcPts val="600"/>
              </a:spcBef>
              <a:buClr>
                <a:schemeClr val="accent1"/>
              </a:buClr>
              <a:buSzPct val="70000"/>
            </a:pPr>
            <a:r>
              <a:rPr lang="en-US" sz="2400" dirty="0" smtClean="0"/>
              <a:t>Meet with classmates (at least 2 days before exam)</a:t>
            </a:r>
          </a:p>
          <a:p>
            <a:pPr lvl="1"/>
            <a:r>
              <a:rPr lang="en-US" dirty="0" smtClean="0"/>
              <a:t>Compare notes</a:t>
            </a:r>
            <a:endParaRPr lang="en-US" sz="1900" dirty="0" smtClean="0"/>
          </a:p>
          <a:p>
            <a:pPr lvl="1"/>
            <a:r>
              <a:rPr lang="en-US" dirty="0" smtClean="0"/>
              <a:t>Discuss understandings and confusions with material</a:t>
            </a:r>
            <a:endParaRPr lang="en-US" sz="2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Finals Study Tips</a:t>
            </a:r>
            <a:endParaRPr lang="en-US" dirty="0"/>
          </a:p>
        </p:txBody>
      </p:sp>
      <p:sp>
        <p:nvSpPr>
          <p:cNvPr id="3" name="Content Placeholder 2"/>
          <p:cNvSpPr>
            <a:spLocks noGrp="1"/>
          </p:cNvSpPr>
          <p:nvPr>
            <p:ph sz="quarter" idx="1"/>
          </p:nvPr>
        </p:nvSpPr>
        <p:spPr/>
        <p:txBody>
          <a:bodyPr/>
          <a:lstStyle/>
          <a:p>
            <a:r>
              <a:rPr lang="en-US" dirty="0" smtClean="0"/>
              <a:t>Take one exam at a time</a:t>
            </a:r>
          </a:p>
          <a:p>
            <a:r>
              <a:rPr lang="en-US" dirty="0" smtClean="0"/>
              <a:t>FLASHCARDS!</a:t>
            </a:r>
          </a:p>
          <a:p>
            <a:pPr lvl="1"/>
            <a:r>
              <a:rPr lang="en-US" dirty="0" smtClean="0"/>
              <a:t>Especially for tests with a lot of vocabulary</a:t>
            </a:r>
          </a:p>
          <a:p>
            <a:r>
              <a:rPr lang="en-US" dirty="0" smtClean="0"/>
              <a:t>Go through </a:t>
            </a:r>
            <a:r>
              <a:rPr lang="en-US" b="1" dirty="0" smtClean="0"/>
              <a:t>bold headings </a:t>
            </a:r>
            <a:r>
              <a:rPr lang="en-US" dirty="0" smtClean="0"/>
              <a:t>and </a:t>
            </a:r>
            <a:r>
              <a:rPr lang="en-US" b="1" dirty="0" smtClean="0"/>
              <a:t>summaries</a:t>
            </a:r>
            <a:r>
              <a:rPr lang="en-US" dirty="0" smtClean="0"/>
              <a:t> at the end of all chapters included on the midterm</a:t>
            </a:r>
          </a:p>
          <a:p>
            <a:r>
              <a:rPr lang="en-US" dirty="0" smtClean="0"/>
              <a:t>Read through notes </a:t>
            </a:r>
            <a:r>
              <a:rPr lang="en-US" b="1" dirty="0" smtClean="0"/>
              <a:t>several </a:t>
            </a:r>
            <a:r>
              <a:rPr lang="en-US" dirty="0" smtClean="0"/>
              <a:t>times </a:t>
            </a:r>
          </a:p>
          <a:p>
            <a:r>
              <a:rPr lang="en-US" dirty="0" smtClean="0"/>
              <a:t>Use </a:t>
            </a:r>
            <a:r>
              <a:rPr lang="en-US" b="1" dirty="0" smtClean="0"/>
              <a:t>Mnemonic Devices </a:t>
            </a:r>
            <a:r>
              <a:rPr lang="en-US" dirty="0" smtClean="0"/>
              <a:t>to memorize lists or important facts</a:t>
            </a:r>
          </a:p>
          <a:p>
            <a:pPr lvl="1"/>
            <a:r>
              <a:rPr lang="en-US" dirty="0" smtClean="0"/>
              <a:t>Examples?</a:t>
            </a:r>
          </a:p>
          <a:p>
            <a:r>
              <a:rPr lang="en-US" dirty="0" smtClean="0"/>
              <a:t>Fill out any </a:t>
            </a:r>
            <a:r>
              <a:rPr lang="en-US" b="1" dirty="0" smtClean="0"/>
              <a:t>study guides</a:t>
            </a:r>
            <a:r>
              <a:rPr lang="en-US" dirty="0" smtClean="0"/>
              <a:t> the professor may hand out!</a:t>
            </a:r>
          </a:p>
          <a:p>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Exam Week</a:t>
            </a:r>
            <a:endParaRPr lang="en-US" dirty="0"/>
          </a:p>
        </p:txBody>
      </p:sp>
      <p:sp>
        <p:nvSpPr>
          <p:cNvPr id="3" name="Content Placeholder 2"/>
          <p:cNvSpPr>
            <a:spLocks noGrp="1"/>
          </p:cNvSpPr>
          <p:nvPr>
            <p:ph sz="quarter" idx="1"/>
          </p:nvPr>
        </p:nvSpPr>
        <p:spPr/>
        <p:txBody>
          <a:bodyPr/>
          <a:lstStyle/>
          <a:p>
            <a:pPr marL="274320" lvl="1">
              <a:spcBef>
                <a:spcPts val="600"/>
              </a:spcBef>
              <a:buSzPct val="70000"/>
              <a:buFont typeface="Wingdings"/>
              <a:buChar char=""/>
            </a:pPr>
            <a:r>
              <a:rPr lang="en-US" sz="2400" dirty="0" smtClean="0"/>
              <a:t>Developing Appropriate Attitude</a:t>
            </a:r>
            <a:endParaRPr lang="en-US" sz="2000" dirty="0" smtClean="0"/>
          </a:p>
          <a:p>
            <a:pPr lvl="1"/>
            <a:r>
              <a:rPr lang="en-US" dirty="0" smtClean="0"/>
              <a:t>Convince yourself you can do well on the test (otherwise, self-fulfilling prophecy—if you convince yourself you can’t do something, then you won’t be able to)</a:t>
            </a:r>
            <a:endParaRPr lang="en-US" sz="1900" dirty="0" smtClean="0"/>
          </a:p>
          <a:p>
            <a:pPr lvl="1"/>
            <a:r>
              <a:rPr lang="en-US" dirty="0" smtClean="0"/>
              <a:t>Take time to breathe and relax</a:t>
            </a:r>
            <a:endParaRPr lang="en-US" sz="1900" dirty="0" smtClean="0"/>
          </a:p>
          <a:p>
            <a:pPr lvl="1"/>
            <a:r>
              <a:rPr lang="en-US" dirty="0" smtClean="0"/>
              <a:t>Realize that no matter how you perform, you have a second opportunity with finals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Exam Week Cont.</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Keep yourself healthy</a:t>
            </a:r>
          </a:p>
          <a:p>
            <a:pPr lvl="1"/>
            <a:r>
              <a:rPr lang="en-US" dirty="0" smtClean="0"/>
              <a:t>Budget your time wisely for both studying AND sleep (aim for 6-8 hrs.) All nighters are NOT good—hard to retain information</a:t>
            </a:r>
            <a:endParaRPr lang="en-US" sz="1900" dirty="0" smtClean="0"/>
          </a:p>
          <a:p>
            <a:pPr lvl="1"/>
            <a:r>
              <a:rPr lang="en-US" dirty="0" smtClean="0"/>
              <a:t>Take a nap, then allow enough time to recuperate (maybe go for a walk)—don’t forget to set your alarm clock!!</a:t>
            </a:r>
            <a:endParaRPr lang="en-US" sz="1900" dirty="0" smtClean="0"/>
          </a:p>
          <a:p>
            <a:pPr lvl="1"/>
            <a:r>
              <a:rPr lang="en-US" dirty="0" smtClean="0"/>
              <a:t>Take time for yourself before going to bed (e.g., listen to music, take a walk); something to refresh your battery</a:t>
            </a:r>
            <a:endParaRPr lang="en-US" sz="1900" dirty="0" smtClean="0"/>
          </a:p>
          <a:p>
            <a:pPr lvl="1"/>
            <a:r>
              <a:rPr lang="en-US" dirty="0" smtClean="0"/>
              <a:t>Eat healthy food/snacks in moderation (being too full can slow down your mind)</a:t>
            </a:r>
            <a:endParaRPr lang="en-US" sz="1900" dirty="0" smtClean="0"/>
          </a:p>
          <a:p>
            <a:pPr lvl="1"/>
            <a:r>
              <a:rPr lang="en-US" dirty="0" smtClean="0"/>
              <a:t>Stay clear of excessive caffeine!! Use in moderation, if at all. If you normally drink coffee (or any other caffeine) stay on normal amount, but if you don’t usually drink any don’t start now!  WATER is a great alternative!</a:t>
            </a:r>
            <a:endParaRPr lang="en-US" sz="1900" dirty="0" smtClean="0"/>
          </a:p>
          <a:p>
            <a:pPr lvl="1"/>
            <a:r>
              <a:rPr lang="en-US" dirty="0" smtClean="0"/>
              <a:t>Make time for physical exercise, but not right before going to bed.</a:t>
            </a:r>
            <a:endParaRPr lang="en-US" sz="1900" dirty="0" smtClean="0"/>
          </a:p>
          <a:p>
            <a:pPr lvl="1"/>
            <a:r>
              <a:rPr lang="en-US" dirty="0" smtClean="0"/>
              <a:t>Use relaxation techniques – Deep breathing, stretching, or yoga can help ward off anxiety and stress.</a:t>
            </a:r>
            <a:endParaRPr lang="en-US" sz="1900" dirty="0" smtClean="0"/>
          </a:p>
          <a:p>
            <a:pPr lvl="1"/>
            <a:r>
              <a:rPr lang="en-US" dirty="0" smtClean="0"/>
              <a:t>Night before—pasta meal—</a:t>
            </a:r>
            <a:r>
              <a:rPr lang="en-US" dirty="0" err="1" smtClean="0"/>
              <a:t>carbs</a:t>
            </a:r>
            <a:r>
              <a:rPr lang="en-US" dirty="0" smtClean="0"/>
              <a:t>= brain food!</a:t>
            </a:r>
            <a:endParaRPr lang="en-US" sz="1900" dirty="0" smtClean="0"/>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Day: Exam Day</a:t>
            </a:r>
            <a:endParaRPr lang="en-US" dirty="0"/>
          </a:p>
        </p:txBody>
      </p:sp>
      <p:sp>
        <p:nvSpPr>
          <p:cNvPr id="3" name="Content Placeholder 2"/>
          <p:cNvSpPr>
            <a:spLocks noGrp="1"/>
          </p:cNvSpPr>
          <p:nvPr>
            <p:ph sz="quarter" idx="1"/>
          </p:nvPr>
        </p:nvSpPr>
        <p:spPr/>
        <p:txBody>
          <a:bodyPr>
            <a:normAutofit/>
          </a:bodyPr>
          <a:lstStyle/>
          <a:p>
            <a:r>
              <a:rPr lang="en-US" sz="2700" dirty="0" smtClean="0"/>
              <a:t>Get to the test site early (10-15 minutes early) to allot enough time to be prepared/find a seat—Wear comfortable clothing</a:t>
            </a:r>
            <a:endParaRPr lang="en-US" sz="2300" dirty="0" smtClean="0"/>
          </a:p>
          <a:p>
            <a:r>
              <a:rPr lang="en-US" sz="2700" dirty="0" smtClean="0"/>
              <a:t>Stay hydrated—brain will work better</a:t>
            </a:r>
            <a:endParaRPr lang="en-US" sz="2300" dirty="0" smtClean="0"/>
          </a:p>
          <a:p>
            <a:r>
              <a:rPr lang="en-US" sz="2700" dirty="0" smtClean="0"/>
              <a:t>Don’t eat a lot right before an exam (small portions)–</a:t>
            </a:r>
          </a:p>
          <a:p>
            <a:r>
              <a:rPr lang="en-US" sz="2700" dirty="0" smtClean="0"/>
              <a:t>Relax – do stretches in your seat</a:t>
            </a:r>
            <a:endParaRPr lang="en-US" sz="2300" dirty="0" smtClean="0"/>
          </a:p>
          <a:p>
            <a:r>
              <a:rPr lang="en-US" sz="2700" dirty="0" smtClean="0"/>
              <a:t>Psych yourself up</a:t>
            </a:r>
            <a:endParaRPr lang="en-US" sz="2300" dirty="0" smtClean="0"/>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Day Continued</a:t>
            </a:r>
            <a:endParaRPr lang="en-US" dirty="0"/>
          </a:p>
        </p:txBody>
      </p:sp>
      <p:sp>
        <p:nvSpPr>
          <p:cNvPr id="3" name="Content Placeholder 2"/>
          <p:cNvSpPr>
            <a:spLocks noGrp="1"/>
          </p:cNvSpPr>
          <p:nvPr>
            <p:ph sz="quarter" idx="1"/>
          </p:nvPr>
        </p:nvSpPr>
        <p:spPr>
          <a:xfrm>
            <a:off x="457200" y="1524000"/>
            <a:ext cx="7467600" cy="4949952"/>
          </a:xfrm>
        </p:spPr>
        <p:txBody>
          <a:bodyPr>
            <a:normAutofit fontScale="77500" lnSpcReduction="20000"/>
          </a:bodyPr>
          <a:lstStyle/>
          <a:p>
            <a:r>
              <a:rPr lang="en-US" sz="2700" dirty="0" smtClean="0"/>
              <a:t>Write any mnemonic devices on your test – as soon as you are allowed to start, write out a few lists you’ve memorized in the margins of your test so you can use them later</a:t>
            </a:r>
            <a:endParaRPr lang="en-US" sz="2300" dirty="0" smtClean="0"/>
          </a:p>
          <a:p>
            <a:r>
              <a:rPr lang="en-US" sz="2700" dirty="0" smtClean="0"/>
              <a:t>Read the instructions carefully</a:t>
            </a:r>
            <a:endParaRPr lang="en-US" sz="2300" dirty="0" smtClean="0"/>
          </a:p>
          <a:p>
            <a:r>
              <a:rPr lang="en-US" sz="2700" dirty="0" smtClean="0"/>
              <a:t>Budget your time – make sure that when the class is half over, you are at least half way done with the test. If one question is too hard, skip it and come back later</a:t>
            </a:r>
            <a:endParaRPr lang="en-US" sz="2300" dirty="0" smtClean="0"/>
          </a:p>
          <a:p>
            <a:r>
              <a:rPr lang="en-US" sz="2700" dirty="0" smtClean="0"/>
              <a:t>Look for answers/clues in the question or in other questions</a:t>
            </a:r>
            <a:endParaRPr lang="en-US" sz="2300" dirty="0" smtClean="0"/>
          </a:p>
          <a:p>
            <a:r>
              <a:rPr lang="en-US" sz="2700" dirty="0" smtClean="0"/>
              <a:t>Don’t let mental blocks stop you – If a question has you stumped, move on.</a:t>
            </a:r>
            <a:endParaRPr lang="en-US" sz="2300" dirty="0" smtClean="0"/>
          </a:p>
          <a:p>
            <a:r>
              <a:rPr lang="en-US" sz="2700" dirty="0" smtClean="0"/>
              <a:t>Make educated guesses—try not to leave questions blank</a:t>
            </a:r>
            <a:endParaRPr lang="en-US" sz="2300" dirty="0" smtClean="0"/>
          </a:p>
          <a:p>
            <a:r>
              <a:rPr lang="en-US" sz="2700" dirty="0" smtClean="0"/>
              <a:t>Always check over your answers! If you have time run through the entire test (make sure ovals are filled) to avoid careless mistakes</a:t>
            </a:r>
            <a:endParaRPr lang="en-US" sz="2300"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Taking Different Types of Tests</a:t>
            </a:r>
            <a:endParaRPr lang="en-US" dirty="0"/>
          </a:p>
        </p:txBody>
      </p:sp>
      <p:sp>
        <p:nvSpPr>
          <p:cNvPr id="3" name="Content Placeholder 2"/>
          <p:cNvSpPr>
            <a:spLocks noGrp="1"/>
          </p:cNvSpPr>
          <p:nvPr>
            <p:ph sz="quarter" idx="1"/>
          </p:nvPr>
        </p:nvSpPr>
        <p:spPr/>
        <p:txBody>
          <a:bodyPr/>
          <a:lstStyle/>
          <a:p>
            <a:r>
              <a:rPr lang="en-US" dirty="0" smtClean="0"/>
              <a:t>Multiple Choice</a:t>
            </a:r>
          </a:p>
          <a:p>
            <a:pPr lvl="1"/>
            <a:r>
              <a:rPr lang="en-US" dirty="0" smtClean="0"/>
              <a:t>Answer the easy questions first – you can cycle through and answer the more and more difficult ones later.</a:t>
            </a:r>
            <a:endParaRPr lang="en-US" sz="1900" dirty="0" smtClean="0"/>
          </a:p>
          <a:p>
            <a:pPr lvl="1"/>
            <a:r>
              <a:rPr lang="en-US" dirty="0" smtClean="0"/>
              <a:t>Read the question and the possible answers carefully – make sure you understand the question (is it a negative question “which answer is wrong?”) and don’t just go for the first answer that seems right – sometimes the alternatives only differ by one or two words</a:t>
            </a:r>
            <a:endParaRPr lang="en-US" sz="1900" dirty="0" smtClean="0"/>
          </a:p>
          <a:p>
            <a:pPr lvl="1"/>
            <a:r>
              <a:rPr lang="en-US" dirty="0" smtClean="0"/>
              <a:t>Guess if you need to. Eliminate the answers you know are wrong.</a:t>
            </a:r>
            <a:endParaRPr lang="en-US" sz="1900" dirty="0" smtClean="0"/>
          </a:p>
          <a:p>
            <a:pPr lv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lstStyle/>
          <a:p>
            <a:r>
              <a:rPr lang="en-US" dirty="0" smtClean="0"/>
              <a:t>Taking Different Types of Tests Cont.</a:t>
            </a:r>
            <a:endParaRPr lang="en-US" dirty="0"/>
          </a:p>
        </p:txBody>
      </p:sp>
      <p:sp>
        <p:nvSpPr>
          <p:cNvPr id="3" name="Content Placeholder 2"/>
          <p:cNvSpPr>
            <a:spLocks noGrp="1"/>
          </p:cNvSpPr>
          <p:nvPr>
            <p:ph sz="quarter" idx="1"/>
          </p:nvPr>
        </p:nvSpPr>
        <p:spPr/>
        <p:txBody>
          <a:bodyPr/>
          <a:lstStyle/>
          <a:p>
            <a:r>
              <a:rPr lang="en-US" dirty="0" smtClean="0"/>
              <a:t>Essay</a:t>
            </a:r>
          </a:p>
          <a:p>
            <a:pPr lvl="1"/>
            <a:r>
              <a:rPr lang="en-US" dirty="0" smtClean="0"/>
              <a:t>Make a mental outline or write one down on scratch paper. It’s usually good to make one major point per paragraph.</a:t>
            </a:r>
            <a:endParaRPr lang="en-US" sz="1900" dirty="0" smtClean="0"/>
          </a:p>
          <a:p>
            <a:pPr lvl="1"/>
            <a:r>
              <a:rPr lang="en-US" dirty="0" smtClean="0"/>
              <a:t>Make sure your answer is clear and concise; don’t say the same thing over and over by slightly rewording sentences.</a:t>
            </a:r>
            <a:endParaRPr lang="en-US" sz="1900" dirty="0" smtClean="0"/>
          </a:p>
          <a:p>
            <a:pPr lvl="1"/>
            <a:r>
              <a:rPr lang="en-US" dirty="0" smtClean="0"/>
              <a:t>Incorporate your own insights and give examples to support the essay response.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Thanks &amp; good luck with your Finals!</a:t>
            </a:r>
          </a:p>
        </p:txBody>
      </p:sp>
      <p:sp>
        <p:nvSpPr>
          <p:cNvPr id="5" name="Text Placeholder 4"/>
          <p:cNvSpPr>
            <a:spLocks noGrp="1"/>
          </p:cNvSpPr>
          <p:nvPr>
            <p:ph type="body" idx="1"/>
          </p:nvPr>
        </p:nvSpPr>
        <p:spPr/>
        <p:txBody>
          <a:bodyPr/>
          <a:lstStyle/>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399</TotalTime>
  <Words>996</Words>
  <Application>Microsoft Office PowerPoint</Application>
  <PresentationFormat>On-screen Show (4:3)</PresentationFormat>
  <Paragraphs>106</Paragraphs>
  <Slides>14</Slides>
  <Notes>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Oriel</vt:lpstr>
      <vt:lpstr>Preparing for Finals</vt:lpstr>
      <vt:lpstr>University Counseling Center (UCC)</vt:lpstr>
      <vt:lpstr>UCC Services</vt:lpstr>
      <vt:lpstr>Today’s Program</vt:lpstr>
      <vt:lpstr>Preparing to study</vt:lpstr>
      <vt:lpstr>Prep Time Before the Test</vt:lpstr>
      <vt:lpstr>Finals Study Tips</vt:lpstr>
      <vt:lpstr>Preparing for Exam Week</vt:lpstr>
      <vt:lpstr>Preparing for Exam Week Cont.</vt:lpstr>
      <vt:lpstr>The Big Day: Exam Day</vt:lpstr>
      <vt:lpstr>Exam Day Continued</vt:lpstr>
      <vt:lpstr>Taking Different Types of Tests</vt:lpstr>
      <vt:lpstr>Taking Different Types of Tests Cont.</vt:lpstr>
      <vt:lpstr>Thanks &amp; good luck with your Finals!</vt:lpstr>
    </vt:vector>
  </TitlesOfParts>
  <Company>Western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Midterms</dc:title>
  <dc:creator>user</dc:creator>
  <cp:lastModifiedBy>user</cp:lastModifiedBy>
  <cp:revision>45</cp:revision>
  <dcterms:created xsi:type="dcterms:W3CDTF">2011-09-27T13:52:43Z</dcterms:created>
  <dcterms:modified xsi:type="dcterms:W3CDTF">2016-03-02T15:17:53Z</dcterms:modified>
</cp:coreProperties>
</file>