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7" r:id="rId2"/>
    <p:sldId id="258" r:id="rId3"/>
    <p:sldId id="259" r:id="rId4"/>
    <p:sldId id="261" r:id="rId5"/>
    <p:sldId id="262" r:id="rId6"/>
    <p:sldId id="263" r:id="rId7"/>
    <p:sldId id="264" r:id="rId8"/>
    <p:sldId id="266" r:id="rId9"/>
    <p:sldId id="267" r:id="rId10"/>
    <p:sldId id="265" r:id="rId11"/>
    <p:sldId id="268" r:id="rId12"/>
    <p:sldId id="269" r:id="rId13"/>
    <p:sldId id="270" r:id="rId14"/>
    <p:sldId id="271" r:id="rId15"/>
    <p:sldId id="272" r:id="rId16"/>
    <p:sldId id="273" r:id="rId17"/>
    <p:sldId id="274" r:id="rId18"/>
    <p:sldId id="275" r:id="rId19"/>
    <p:sldId id="276" r:id="rId20"/>
    <p:sldId id="277" r:id="rId21"/>
    <p:sldId id="279" r:id="rId22"/>
    <p:sldId id="282" r:id="rId23"/>
    <p:sldId id="281" r:id="rId24"/>
    <p:sldId id="286" r:id="rId25"/>
    <p:sldId id="287" r:id="rId26"/>
    <p:sldId id="288" r:id="rId27"/>
    <p:sldId id="289" r:id="rId28"/>
    <p:sldId id="283"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771" autoAdjust="0"/>
  </p:normalViewPr>
  <p:slideViewPr>
    <p:cSldViewPr>
      <p:cViewPr varScale="1">
        <p:scale>
          <a:sx n="97" d="100"/>
          <a:sy n="97" d="100"/>
        </p:scale>
        <p:origin x="-203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578435-4290-4769-A0E7-B23F8F8261E8}" type="datetimeFigureOut">
              <a:rPr lang="en-US" smtClean="0"/>
              <a:t>3/2/2016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6682C6-BDF3-436B-BDC0-6B075472F72F}" type="slidenum">
              <a:rPr lang="en-US" smtClean="0"/>
              <a:t>‹#›</a:t>
            </a:fld>
            <a:endParaRPr lang="en-US"/>
          </a:p>
        </p:txBody>
      </p:sp>
    </p:spTree>
    <p:extLst>
      <p:ext uri="{BB962C8B-B14F-4D97-AF65-F5344CB8AC3E}">
        <p14:creationId xmlns:p14="http://schemas.microsoft.com/office/powerpoint/2010/main" val="207429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B9E046-04BD-46E5-8042-E3078CDBF611}" type="slidenum">
              <a:rPr lang="en-US" smtClean="0"/>
              <a:pPr/>
              <a:t>2</a:t>
            </a:fld>
            <a:endParaRPr lang="en-US"/>
          </a:p>
        </p:txBody>
      </p:sp>
    </p:spTree>
    <p:extLst>
      <p:ext uri="{BB962C8B-B14F-4D97-AF65-F5344CB8AC3E}">
        <p14:creationId xmlns:p14="http://schemas.microsoft.com/office/powerpoint/2010/main" val="658475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B9E046-04BD-46E5-8042-E3078CDBF611}" type="slidenum">
              <a:rPr lang="en-US" smtClean="0"/>
              <a:pPr/>
              <a:t>6</a:t>
            </a:fld>
            <a:endParaRPr lang="en-US"/>
          </a:p>
        </p:txBody>
      </p:sp>
    </p:spTree>
    <p:extLst>
      <p:ext uri="{BB962C8B-B14F-4D97-AF65-F5344CB8AC3E}">
        <p14:creationId xmlns:p14="http://schemas.microsoft.com/office/powerpoint/2010/main" val="2135638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example: If your</a:t>
            </a:r>
            <a:r>
              <a:rPr lang="en-US" baseline="0" dirty="0" smtClean="0"/>
              <a:t> intent is to delay working on your class project that will highly influence your final grade, then doing your laundry could be procrastination.  Even though laundry is an important task in it’s own right!</a:t>
            </a:r>
          </a:p>
          <a:p>
            <a:endParaRPr lang="en-US" dirty="0"/>
          </a:p>
        </p:txBody>
      </p:sp>
      <p:sp>
        <p:nvSpPr>
          <p:cNvPr id="4" name="Slide Number Placeholder 3"/>
          <p:cNvSpPr>
            <a:spLocks noGrp="1"/>
          </p:cNvSpPr>
          <p:nvPr>
            <p:ph type="sldNum" sz="quarter" idx="10"/>
          </p:nvPr>
        </p:nvSpPr>
        <p:spPr/>
        <p:txBody>
          <a:bodyPr/>
          <a:lstStyle/>
          <a:p>
            <a:fld id="{E06682C6-BDF3-436B-BDC0-6B075472F72F}" type="slidenum">
              <a:rPr lang="en-US" smtClean="0"/>
              <a:t>7</a:t>
            </a:fld>
            <a:endParaRPr lang="en-US"/>
          </a:p>
        </p:txBody>
      </p:sp>
    </p:spTree>
    <p:extLst>
      <p:ext uri="{BB962C8B-B14F-4D97-AF65-F5344CB8AC3E}">
        <p14:creationId xmlns:p14="http://schemas.microsoft.com/office/powerpoint/2010/main" val="1800251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“If I try to take this exam, I am going to do terribly, and I’ll probably get an F”</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“I have no idea what the instructor wants for this paper”</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“I have a ten-page paper for my English class due next</a:t>
            </a:r>
            <a:r>
              <a:rPr lang="en-US" baseline="0" dirty="0" smtClean="0"/>
              <a:t> week and 2 exams this week.  I don’t know how I am going to find the time to get organized, let alone write and study”</a:t>
            </a:r>
          </a:p>
          <a:p>
            <a:endParaRPr lang="en-US" baseline="0" dirty="0" smtClean="0"/>
          </a:p>
          <a:p>
            <a:r>
              <a:rPr lang="en-US" baseline="0" dirty="0" smtClean="0"/>
              <a:t>“What if I work really hard on improving my playing skills, but perform poorly in competition?”</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06682C6-BDF3-436B-BDC0-6B075472F72F}" type="slidenum">
              <a:rPr lang="en-US" smtClean="0"/>
              <a:t>11</a:t>
            </a:fld>
            <a:endParaRPr lang="en-US"/>
          </a:p>
        </p:txBody>
      </p:sp>
    </p:spTree>
    <p:extLst>
      <p:ext uri="{BB962C8B-B14F-4D97-AF65-F5344CB8AC3E}">
        <p14:creationId xmlns:p14="http://schemas.microsoft.com/office/powerpoint/2010/main" val="1259793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managing time wisely.  May be uncertain of priorities, goals, and objectives.  May be </a:t>
            </a:r>
            <a:r>
              <a:rPr lang="en-US" dirty="0" err="1" smtClean="0"/>
              <a:t>overwhelemed</a:t>
            </a:r>
            <a:r>
              <a:rPr lang="en-US" dirty="0" smtClean="0"/>
              <a:t>.  Keep putting off academic assignments for a </a:t>
            </a:r>
            <a:r>
              <a:rPr lang="en-US" dirty="0" err="1" smtClean="0"/>
              <a:t>alater</a:t>
            </a:r>
            <a:r>
              <a:rPr lang="en-US" dirty="0" smtClean="0"/>
              <a:t> date, or spending a great deal of time with your friends and social activities, or worrying about an upcoming exam, class project, and papers rather than completing them</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When you sit at your desk you find yourself daydreaming, staring into space, looking at pictures of your boyfriend/girlfriend, etc., instead of doing the task. Your environment is distracting and noisy. You keep running back and forth for equipment such as pencils, erasers, dictionary, etc. Your desk is cluttered and unorganized and sometimes you sit/lay on your bed to study or do your assignments. You probably notice that all of the examples that you have just read promote time wasting and frustration.</a:t>
            </a:r>
          </a:p>
          <a:p>
            <a:endParaRPr lang="en-US" dirty="0"/>
          </a:p>
        </p:txBody>
      </p:sp>
      <p:sp>
        <p:nvSpPr>
          <p:cNvPr id="4" name="Slide Number Placeholder 3"/>
          <p:cNvSpPr>
            <a:spLocks noGrp="1"/>
          </p:cNvSpPr>
          <p:nvPr>
            <p:ph type="sldNum" sz="quarter" idx="10"/>
          </p:nvPr>
        </p:nvSpPr>
        <p:spPr/>
        <p:txBody>
          <a:bodyPr/>
          <a:lstStyle/>
          <a:p>
            <a:fld id="{E06682C6-BDF3-436B-BDC0-6B075472F72F}" type="slidenum">
              <a:rPr lang="en-US" smtClean="0"/>
              <a:t>12</a:t>
            </a:fld>
            <a:endParaRPr lang="en-US"/>
          </a:p>
        </p:txBody>
      </p:sp>
    </p:spTree>
    <p:extLst>
      <p:ext uri="{BB962C8B-B14F-4D97-AF65-F5344CB8AC3E}">
        <p14:creationId xmlns:p14="http://schemas.microsoft.com/office/powerpoint/2010/main" val="4272541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 If you track that</a:t>
            </a:r>
            <a:r>
              <a:rPr lang="en-US" baseline="0" dirty="0" smtClean="0"/>
              <a:t> it takes approx. 5 hrs. of study time to get an A or B on a history exam, you can use that information for helping to better schedule your study time on future exams</a:t>
            </a:r>
          </a:p>
          <a:p>
            <a:endParaRPr lang="en-US" baseline="0" dirty="0" smtClean="0"/>
          </a:p>
          <a:p>
            <a:r>
              <a:rPr lang="en-US" baseline="0" dirty="0" smtClean="0"/>
              <a:t>Common fallacy that leads many people who procrastinate to simply put off doing things into the future when they are in the “right mood”.  Ability to be successful @ a task is not dependent upon your mood.  Sometimes have to do something we don’t like, even if we don’t feel like, just to get it done.  THESE thoughts REINFORCE procrastination thinking.  </a:t>
            </a:r>
          </a:p>
          <a:p>
            <a:endParaRPr lang="en-US" baseline="0" dirty="0" smtClean="0"/>
          </a:p>
          <a:p>
            <a:r>
              <a:rPr lang="en-US" baseline="0" dirty="0" smtClean="0"/>
              <a:t>Start a task for 15 minutes. Once you start, you are more likely to keep going.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06682C6-BDF3-436B-BDC0-6B075472F72F}" type="slidenum">
              <a:rPr lang="en-US" smtClean="0"/>
              <a:t>15</a:t>
            </a:fld>
            <a:endParaRPr lang="en-US"/>
          </a:p>
        </p:txBody>
      </p:sp>
    </p:spTree>
    <p:extLst>
      <p:ext uri="{BB962C8B-B14F-4D97-AF65-F5344CB8AC3E}">
        <p14:creationId xmlns:p14="http://schemas.microsoft.com/office/powerpoint/2010/main" val="3881878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Few situations are truly hopeless</a:t>
            </a:r>
          </a:p>
          <a:p>
            <a:r>
              <a:rPr lang="en-US" dirty="0" smtClean="0"/>
              <a:t>There is always time if you start NOW</a:t>
            </a:r>
          </a:p>
          <a:p>
            <a:r>
              <a:rPr lang="en-US" dirty="0" smtClean="0"/>
              <a:t>Or</a:t>
            </a:r>
            <a:r>
              <a:rPr lang="en-US" baseline="0" dirty="0" smtClean="0"/>
              <a:t> you wouldn’t have made it this far</a:t>
            </a:r>
          </a:p>
          <a:p>
            <a:r>
              <a:rPr lang="en-US" baseline="0" dirty="0" smtClean="0"/>
              <a:t>As you’ll just keep putting “later” off until later</a:t>
            </a:r>
          </a:p>
          <a:p>
            <a:r>
              <a:rPr lang="en-US" baseline="0" dirty="0" smtClean="0"/>
              <a:t>The best work is done when it is well thought out</a:t>
            </a:r>
            <a:endParaRPr lang="en-US" dirty="0" smtClean="0"/>
          </a:p>
          <a:p>
            <a:endParaRPr lang="en-US" dirty="0"/>
          </a:p>
        </p:txBody>
      </p:sp>
      <p:sp>
        <p:nvSpPr>
          <p:cNvPr id="4" name="Slide Number Placeholder 3"/>
          <p:cNvSpPr>
            <a:spLocks noGrp="1"/>
          </p:cNvSpPr>
          <p:nvPr>
            <p:ph type="sldNum" sz="quarter" idx="10"/>
          </p:nvPr>
        </p:nvSpPr>
        <p:spPr/>
        <p:txBody>
          <a:bodyPr/>
          <a:lstStyle/>
          <a:p>
            <a:fld id="{E06682C6-BDF3-436B-BDC0-6B075472F72F}" type="slidenum">
              <a:rPr lang="en-US" smtClean="0"/>
              <a:t>16</a:t>
            </a:fld>
            <a:endParaRPr lang="en-US"/>
          </a:p>
        </p:txBody>
      </p:sp>
    </p:spTree>
    <p:extLst>
      <p:ext uri="{BB962C8B-B14F-4D97-AF65-F5344CB8AC3E}">
        <p14:creationId xmlns:p14="http://schemas.microsoft.com/office/powerpoint/2010/main" val="3134237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Disorganization= Common to many procrastinators!</a:t>
            </a:r>
          </a:p>
          <a:p>
            <a:r>
              <a:rPr lang="en-US" dirty="0" smtClean="0"/>
              <a:t>Can also use phones</a:t>
            </a:r>
          </a:p>
          <a:p>
            <a:r>
              <a:rPr lang="en-US" dirty="0" smtClean="0"/>
              <a:t>While planners</a:t>
            </a:r>
            <a:r>
              <a:rPr lang="en-US" baseline="0" dirty="0" smtClean="0"/>
              <a:t> are good, also need to commit to changing your behavior (need to remember to write things down in class or at work</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06682C6-BDF3-436B-BDC0-6B075472F72F}" type="slidenum">
              <a:rPr lang="en-US" smtClean="0"/>
              <a:t>17</a:t>
            </a:fld>
            <a:endParaRPr lang="en-US"/>
          </a:p>
        </p:txBody>
      </p:sp>
    </p:spTree>
    <p:extLst>
      <p:ext uri="{BB962C8B-B14F-4D97-AF65-F5344CB8AC3E}">
        <p14:creationId xmlns:p14="http://schemas.microsoft.com/office/powerpoint/2010/main" val="1113486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on one, speak with her directly about time</a:t>
            </a:r>
            <a:r>
              <a:rPr lang="en-US" baseline="0" dirty="0" smtClean="0"/>
              <a:t> management and procrastination</a:t>
            </a:r>
          </a:p>
          <a:p>
            <a:endParaRPr lang="en-US" baseline="0" dirty="0" smtClean="0"/>
          </a:p>
          <a:p>
            <a:r>
              <a:rPr lang="en-US" baseline="0" dirty="0" smtClean="0"/>
              <a:t>Contact academic department for tutor resources, or speak with your advisor</a:t>
            </a:r>
          </a:p>
          <a:p>
            <a:endParaRPr lang="en-US" baseline="0" dirty="0" smtClean="0"/>
          </a:p>
          <a:p>
            <a:r>
              <a:rPr lang="en-US" baseline="0" dirty="0" smtClean="0"/>
              <a:t>If you know someone in your class who is doing well, ask if they would be willing to help</a:t>
            </a:r>
          </a:p>
          <a:p>
            <a:r>
              <a:rPr lang="en-US" baseline="0" dirty="0" smtClean="0"/>
              <a:t>Organizing study groups may also help motivate you, and help to avoid procrastination!</a:t>
            </a:r>
            <a:endParaRPr lang="en-US" dirty="0" smtClean="0"/>
          </a:p>
          <a:p>
            <a:endParaRPr lang="en-US" dirty="0"/>
          </a:p>
        </p:txBody>
      </p:sp>
      <p:sp>
        <p:nvSpPr>
          <p:cNvPr id="4" name="Slide Number Placeholder 3"/>
          <p:cNvSpPr>
            <a:spLocks noGrp="1"/>
          </p:cNvSpPr>
          <p:nvPr>
            <p:ph type="sldNum" sz="quarter" idx="10"/>
          </p:nvPr>
        </p:nvSpPr>
        <p:spPr/>
        <p:txBody>
          <a:bodyPr/>
          <a:lstStyle/>
          <a:p>
            <a:fld id="{E06682C6-BDF3-436B-BDC0-6B075472F72F}" type="slidenum">
              <a:rPr lang="en-US" smtClean="0"/>
              <a:t>20</a:t>
            </a:fld>
            <a:endParaRPr lang="en-US"/>
          </a:p>
        </p:txBody>
      </p:sp>
    </p:spTree>
    <p:extLst>
      <p:ext uri="{BB962C8B-B14F-4D97-AF65-F5344CB8AC3E}">
        <p14:creationId xmlns:p14="http://schemas.microsoft.com/office/powerpoint/2010/main" val="1830932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5.</a:t>
            </a:r>
            <a:r>
              <a:rPr lang="en-US" baseline="0" dirty="0" smtClean="0"/>
              <a:t> P</a:t>
            </a:r>
            <a:r>
              <a:rPr lang="en-US" dirty="0" smtClean="0"/>
              <a:t>ay</a:t>
            </a:r>
            <a:r>
              <a:rPr lang="en-US" baseline="0" dirty="0" smtClean="0"/>
              <a:t> bills, study for an upcoming exam, review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6. ex. If you are an aural learner and tape lectures, you could listen to these tapes when you are commuting to school or traveling to games/competitions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06682C6-BDF3-436B-BDC0-6B075472F72F}" type="slidenum">
              <a:rPr lang="en-US" smtClean="0"/>
              <a:t>24</a:t>
            </a:fld>
            <a:endParaRPr lang="en-US"/>
          </a:p>
        </p:txBody>
      </p:sp>
    </p:spTree>
    <p:extLst>
      <p:ext uri="{BB962C8B-B14F-4D97-AF65-F5344CB8AC3E}">
        <p14:creationId xmlns:p14="http://schemas.microsoft.com/office/powerpoint/2010/main" val="3277319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a:t>
            </a:r>
            <a:r>
              <a:rPr lang="en-US" baseline="0" dirty="0" smtClean="0"/>
              <a:t> If unable to complete the project, make a note as to your progress so you do not have to start from the beginning– so basically just know where you left off</a:t>
            </a:r>
          </a:p>
          <a:p>
            <a:r>
              <a:rPr lang="en-US" baseline="0" dirty="0" smtClean="0"/>
              <a:t>9. i.e. when your friends ask you to go to a party and you still have to finish your poly sci. paper</a:t>
            </a:r>
          </a:p>
          <a:p>
            <a:r>
              <a:rPr lang="en-US" baseline="0" dirty="0" smtClean="0"/>
              <a:t>10. Library?</a:t>
            </a:r>
          </a:p>
          <a:p>
            <a:r>
              <a:rPr lang="en-US" baseline="0" dirty="0" smtClean="0"/>
              <a:t>11. More mindless assignments, or doing laundry while your favorite show is on</a:t>
            </a:r>
          </a:p>
          <a:p>
            <a:endParaRPr lang="en-US" dirty="0"/>
          </a:p>
        </p:txBody>
      </p:sp>
      <p:sp>
        <p:nvSpPr>
          <p:cNvPr id="4" name="Slide Number Placeholder 3"/>
          <p:cNvSpPr>
            <a:spLocks noGrp="1"/>
          </p:cNvSpPr>
          <p:nvPr>
            <p:ph type="sldNum" sz="quarter" idx="10"/>
          </p:nvPr>
        </p:nvSpPr>
        <p:spPr/>
        <p:txBody>
          <a:bodyPr/>
          <a:lstStyle/>
          <a:p>
            <a:fld id="{E06682C6-BDF3-436B-BDC0-6B075472F72F}" type="slidenum">
              <a:rPr lang="en-US" smtClean="0"/>
              <a:t>25</a:t>
            </a:fld>
            <a:endParaRPr lang="en-US"/>
          </a:p>
        </p:txBody>
      </p:sp>
    </p:spTree>
    <p:extLst>
      <p:ext uri="{BB962C8B-B14F-4D97-AF65-F5344CB8AC3E}">
        <p14:creationId xmlns:p14="http://schemas.microsoft.com/office/powerpoint/2010/main" val="3274814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12.</a:t>
            </a:r>
            <a:r>
              <a:rPr lang="en-US" baseline="0" dirty="0" smtClean="0"/>
              <a:t> </a:t>
            </a:r>
            <a:r>
              <a:rPr lang="en-US" dirty="0" smtClean="0"/>
              <a:t>or watch them online with fewer commercials &amp;</a:t>
            </a:r>
            <a:r>
              <a:rPr lang="en-US" baseline="0" dirty="0" smtClean="0"/>
              <a:t> more convenient time. Netflix</a:t>
            </a:r>
          </a:p>
          <a:p>
            <a:endParaRPr lang="en-US" baseline="0" dirty="0" smtClean="0"/>
          </a:p>
          <a:p>
            <a:r>
              <a:rPr lang="en-US" baseline="0" dirty="0" smtClean="0"/>
              <a:t>14. Not having to read the same pages of text over and over again</a:t>
            </a:r>
          </a:p>
          <a:p>
            <a:endParaRPr lang="en-US" baseline="0" dirty="0" smtClean="0"/>
          </a:p>
          <a:p>
            <a:r>
              <a:rPr lang="en-US" baseline="0" dirty="0" smtClean="0"/>
              <a:t>15. You do not have to do everything– let go of some things</a:t>
            </a:r>
          </a:p>
          <a:p>
            <a:endParaRPr lang="en-US" baseline="0" dirty="0" smtClean="0"/>
          </a:p>
          <a:p>
            <a:r>
              <a:rPr lang="en-US" baseline="0" dirty="0" smtClean="0"/>
              <a:t>16. Maybe set out your clothes, pack your lunch, get your notebooks/class materials in order– avoid the early morning craziness</a:t>
            </a:r>
            <a:endParaRPr lang="en-US"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06682C6-BDF3-436B-BDC0-6B075472F72F}" type="slidenum">
              <a:rPr lang="en-US" smtClean="0"/>
              <a:t>26</a:t>
            </a:fld>
            <a:endParaRPr lang="en-US"/>
          </a:p>
        </p:txBody>
      </p:sp>
    </p:spTree>
    <p:extLst>
      <p:ext uri="{BB962C8B-B14F-4D97-AF65-F5344CB8AC3E}">
        <p14:creationId xmlns:p14="http://schemas.microsoft.com/office/powerpoint/2010/main" val="1474854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17. Do not make multiple or separate trips. Tack errands on other trips that are planned, or try to do as</a:t>
            </a:r>
            <a:r>
              <a:rPr lang="en-US" baseline="0" dirty="0" smtClean="0"/>
              <a:t> many as possible when on that side of town/campus</a:t>
            </a:r>
          </a:p>
          <a:p>
            <a:endParaRPr lang="en-US" baseline="0" dirty="0" smtClean="0"/>
          </a:p>
          <a:p>
            <a:r>
              <a:rPr lang="en-US" baseline="0" dirty="0" smtClean="0"/>
              <a:t>18. You do not have to do everything– let go of some things</a:t>
            </a:r>
          </a:p>
          <a:p>
            <a:endParaRPr lang="en-US" baseline="0" dirty="0" smtClean="0"/>
          </a:p>
          <a:p>
            <a:r>
              <a:rPr lang="en-US" baseline="0" dirty="0" smtClean="0"/>
              <a:t>19. Maybe set out your clothes, pack your lunch, get your notebooks/class materials in order– avoid the early morning craziness</a:t>
            </a:r>
            <a:endParaRPr lang="en-US" dirty="0" smtClean="0"/>
          </a:p>
          <a:p>
            <a:endParaRPr lang="en-US" dirty="0"/>
          </a:p>
        </p:txBody>
      </p:sp>
      <p:sp>
        <p:nvSpPr>
          <p:cNvPr id="4" name="Slide Number Placeholder 3"/>
          <p:cNvSpPr>
            <a:spLocks noGrp="1"/>
          </p:cNvSpPr>
          <p:nvPr>
            <p:ph type="sldNum" sz="quarter" idx="10"/>
          </p:nvPr>
        </p:nvSpPr>
        <p:spPr/>
        <p:txBody>
          <a:bodyPr/>
          <a:lstStyle/>
          <a:p>
            <a:fld id="{E06682C6-BDF3-436B-BDC0-6B075472F72F}" type="slidenum">
              <a:rPr lang="en-US" smtClean="0"/>
              <a:t>27</a:t>
            </a:fld>
            <a:endParaRPr lang="en-US"/>
          </a:p>
        </p:txBody>
      </p:sp>
    </p:spTree>
    <p:extLst>
      <p:ext uri="{BB962C8B-B14F-4D97-AF65-F5344CB8AC3E}">
        <p14:creationId xmlns:p14="http://schemas.microsoft.com/office/powerpoint/2010/main" val="3551765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must</a:t>
            </a:r>
            <a:r>
              <a:rPr lang="en-US" baseline="0" dirty="0" smtClean="0"/>
              <a:t> be done first</a:t>
            </a:r>
          </a:p>
          <a:p>
            <a:r>
              <a:rPr lang="en-US" baseline="0" dirty="0" smtClean="0"/>
              <a:t>B’s have a little more flexibility</a:t>
            </a:r>
          </a:p>
          <a:p>
            <a:r>
              <a:rPr lang="en-US" baseline="0" dirty="0" smtClean="0"/>
              <a:t>C’s if they get done, good, if not it’s okay</a:t>
            </a:r>
            <a:endParaRPr lang="en-US" dirty="0" smtClean="0"/>
          </a:p>
          <a:p>
            <a:endParaRPr lang="en-US" dirty="0"/>
          </a:p>
        </p:txBody>
      </p:sp>
      <p:sp>
        <p:nvSpPr>
          <p:cNvPr id="4" name="Slide Number Placeholder 3"/>
          <p:cNvSpPr>
            <a:spLocks noGrp="1"/>
          </p:cNvSpPr>
          <p:nvPr>
            <p:ph type="sldNum" sz="quarter" idx="10"/>
          </p:nvPr>
        </p:nvSpPr>
        <p:spPr/>
        <p:txBody>
          <a:bodyPr/>
          <a:lstStyle/>
          <a:p>
            <a:fld id="{E06682C6-BDF3-436B-BDC0-6B075472F72F}" type="slidenum">
              <a:rPr lang="en-US" smtClean="0"/>
              <a:t>28</a:t>
            </a:fld>
            <a:endParaRPr lang="en-US"/>
          </a:p>
        </p:txBody>
      </p:sp>
    </p:spTree>
    <p:extLst>
      <p:ext uri="{BB962C8B-B14F-4D97-AF65-F5344CB8AC3E}">
        <p14:creationId xmlns:p14="http://schemas.microsoft.com/office/powerpoint/2010/main" val="4132061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DDE15CB-748D-443C-862B-972F72E2F77E}"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C64F3A-AB39-485A-981C-E3955AB0E1E5}"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DE15CB-748D-443C-862B-972F72E2F77E}"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C64F3A-AB39-485A-981C-E3955AB0E1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DE15CB-748D-443C-862B-972F72E2F77E}"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C64F3A-AB39-485A-981C-E3955AB0E1E5}"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DDE15CB-748D-443C-862B-972F72E2F77E}" type="datetimeFigureOut">
              <a:rPr lang="en-US" smtClean="0"/>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C64F3A-AB39-485A-981C-E3955AB0E1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DDE15CB-748D-443C-862B-972F72E2F77E}" type="datetimeFigureOut">
              <a:rPr lang="en-US" smtClean="0"/>
              <a:t>3/2/2016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C64F3A-AB39-485A-981C-E3955AB0E1E5}"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DE15CB-748D-443C-862B-972F72E2F77E}" type="datetimeFigureOut">
              <a:rPr lang="en-US" smtClean="0"/>
              <a:t>3/2/2016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C64F3A-AB39-485A-981C-E3955AB0E1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E15CB-748D-443C-862B-972F72E2F77E}" type="datetimeFigureOut">
              <a:rPr lang="en-US" smtClean="0"/>
              <a:t>3/2/2016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C64F3A-AB39-485A-981C-E3955AB0E1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DE15CB-748D-443C-862B-972F72E2F77E}" type="datetimeFigureOut">
              <a:rPr lang="en-US" smtClean="0"/>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C64F3A-AB39-485A-981C-E3955AB0E1E5}"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DE15CB-748D-443C-862B-972F72E2F77E}" type="datetimeFigureOut">
              <a:rPr lang="en-US" smtClean="0"/>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C64F3A-AB39-485A-981C-E3955AB0E1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DE15CB-748D-443C-862B-972F72E2F77E}"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C64F3A-AB39-485A-981C-E3955AB0E1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DE15CB-748D-443C-862B-972F72E2F77E}"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C64F3A-AB39-485A-981C-E3955AB0E1E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2DDE15CB-748D-443C-862B-972F72E2F77E}" type="datetimeFigureOut">
              <a:rPr lang="en-US" smtClean="0"/>
              <a:t>3/2/2016</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2C64F3A-AB39-485A-981C-E3955AB0E1E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smtClean="0"/>
              <a:t>Procrastination &amp; Time Management</a:t>
            </a:r>
            <a:endParaRPr lang="en-US" dirty="0"/>
          </a:p>
        </p:txBody>
      </p:sp>
      <p:sp>
        <p:nvSpPr>
          <p:cNvPr id="5" name="Subtitle 4"/>
          <p:cNvSpPr>
            <a:spLocks noGrp="1"/>
          </p:cNvSpPr>
          <p:nvPr>
            <p:ph type="subTitle" idx="1"/>
          </p:nvPr>
        </p:nvSpPr>
        <p:spPr/>
        <p:txBody>
          <a:bodyPr>
            <a:normAutofit/>
          </a:bodyPr>
          <a:lstStyle/>
          <a:p>
            <a:r>
              <a:rPr lang="en-US" dirty="0" smtClean="0"/>
              <a:t>University Counseling Center</a:t>
            </a:r>
          </a:p>
          <a:p>
            <a:r>
              <a:rPr lang="en-US" dirty="0" smtClean="0"/>
              <a:t>Study Skills </a:t>
            </a:r>
            <a:r>
              <a:rPr lang="en-US" dirty="0" smtClean="0"/>
              <a:t>Seminar</a:t>
            </a:r>
          </a:p>
          <a:p>
            <a:r>
              <a:rPr lang="en-US" smtClean="0"/>
              <a:t>Memorial Hall, First Floor</a:t>
            </a:r>
          </a:p>
          <a:p>
            <a:endParaRPr lang="en-US" dirty="0"/>
          </a:p>
        </p:txBody>
      </p:sp>
    </p:spTree>
    <p:extLst>
      <p:ext uri="{BB962C8B-B14F-4D97-AF65-F5344CB8AC3E}">
        <p14:creationId xmlns:p14="http://schemas.microsoft.com/office/powerpoint/2010/main" val="29377727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p:txBody>
          <a:bodyPr>
            <a:normAutofit/>
          </a:bodyPr>
          <a:lstStyle/>
          <a:p>
            <a:r>
              <a:rPr lang="en-US" sz="3600" dirty="0" smtClean="0"/>
              <a:t>University Counseling Center (UCC)</a:t>
            </a:r>
            <a:endParaRPr lang="en-US" sz="3600" dirty="0"/>
          </a:p>
        </p:txBody>
      </p:sp>
      <p:pic>
        <p:nvPicPr>
          <p:cNvPr id="1026"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457200" y="2689096"/>
            <a:ext cx="4038600" cy="2686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Placeholder 3"/>
          <p:cNvSpPr>
            <a:spLocks noGrp="1"/>
          </p:cNvSpPr>
          <p:nvPr>
            <p:ph sz="half" idx="2"/>
          </p:nvPr>
        </p:nvSpPr>
        <p:spPr/>
        <p:txBody>
          <a:bodyPr>
            <a:normAutofit/>
          </a:bodyPr>
          <a:lstStyle/>
          <a:p>
            <a:pPr marL="0"/>
            <a:r>
              <a:rPr lang="en-US" sz="2400" dirty="0" smtClean="0"/>
              <a:t>Memorial Hall 102</a:t>
            </a:r>
          </a:p>
          <a:p>
            <a:pPr marL="0"/>
            <a:endParaRPr lang="en-US" sz="2400" dirty="0" smtClean="0"/>
          </a:p>
          <a:p>
            <a:pPr marL="0"/>
            <a:r>
              <a:rPr lang="en-US" sz="2400" dirty="0" smtClean="0"/>
              <a:t>Hours: </a:t>
            </a:r>
          </a:p>
          <a:p>
            <a:pPr marL="274320" lvl="1"/>
            <a:r>
              <a:rPr lang="en-US" sz="2000" dirty="0" smtClean="0"/>
              <a:t>M, T, W, </a:t>
            </a:r>
            <a:r>
              <a:rPr lang="en-US" sz="2000" dirty="0" err="1" smtClean="0"/>
              <a:t>Th</a:t>
            </a:r>
            <a:r>
              <a:rPr lang="en-US" sz="2000" dirty="0" smtClean="0"/>
              <a:t>  8:00 a.m.-5:00 p.m.</a:t>
            </a:r>
          </a:p>
          <a:p>
            <a:pPr marL="274320" lvl="1"/>
            <a:r>
              <a:rPr lang="en-US" sz="2400" dirty="0" smtClean="0"/>
              <a:t>Friday  8:00 a.m.-4:30 p.m.</a:t>
            </a:r>
          </a:p>
          <a:p>
            <a:pPr marL="274320" lvl="1"/>
            <a:endParaRPr lang="en-US" sz="2400" dirty="0" smtClean="0"/>
          </a:p>
          <a:p>
            <a:pPr marL="0"/>
            <a:r>
              <a:rPr lang="en-US" sz="2400" dirty="0" smtClean="0"/>
              <a:t>(309) 298-2453</a:t>
            </a:r>
          </a:p>
          <a:p>
            <a:pPr marL="0"/>
            <a:endParaRPr lang="en-US" sz="2400" dirty="0" smtClean="0"/>
          </a:p>
          <a:p>
            <a:pPr marL="0"/>
            <a:r>
              <a:rPr lang="en-US" sz="2400" dirty="0" smtClean="0"/>
              <a:t>www.ucc.wiu.edu</a:t>
            </a:r>
          </a:p>
          <a:p>
            <a:endParaRPr lang="en-US" dirty="0"/>
          </a:p>
        </p:txBody>
      </p:sp>
    </p:spTree>
    <p:extLst>
      <p:ext uri="{BB962C8B-B14F-4D97-AF65-F5344CB8AC3E}">
        <p14:creationId xmlns:p14="http://schemas.microsoft.com/office/powerpoint/2010/main" val="1687106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UCC services</a:t>
            </a:r>
            <a:endParaRPr lang="en-US" dirty="0"/>
          </a:p>
        </p:txBody>
      </p:sp>
      <p:sp>
        <p:nvSpPr>
          <p:cNvPr id="5" name="Content Placeholder 3"/>
          <p:cNvSpPr>
            <a:spLocks noGrp="1"/>
          </p:cNvSpPr>
          <p:nvPr>
            <p:ph sz="half" idx="1"/>
          </p:nvPr>
        </p:nvSpPr>
        <p:spPr/>
        <p:txBody>
          <a:bodyPr>
            <a:normAutofit/>
          </a:bodyPr>
          <a:lstStyle/>
          <a:p>
            <a:r>
              <a:rPr lang="en-US" dirty="0" smtClean="0"/>
              <a:t>Individual Counseling</a:t>
            </a:r>
          </a:p>
          <a:p>
            <a:r>
              <a:rPr lang="en-US" dirty="0" smtClean="0"/>
              <a:t>Group Counseling</a:t>
            </a:r>
          </a:p>
          <a:p>
            <a:r>
              <a:rPr lang="en-US" dirty="0" smtClean="0"/>
              <a:t>Career Counseling</a:t>
            </a:r>
          </a:p>
          <a:p>
            <a:r>
              <a:rPr lang="en-US" dirty="0" smtClean="0"/>
              <a:t>Academic or learning skills assistance</a:t>
            </a:r>
          </a:p>
          <a:p>
            <a:r>
              <a:rPr lang="en-US" dirty="0" smtClean="0"/>
              <a:t>Outreach Programming</a:t>
            </a:r>
          </a:p>
          <a:p>
            <a:r>
              <a:rPr lang="en-US" dirty="0" smtClean="0"/>
              <a:t>Academic Instruction</a:t>
            </a:r>
          </a:p>
          <a:p>
            <a:endParaRPr lang="en-US" dirty="0"/>
          </a:p>
        </p:txBody>
      </p:sp>
      <p:sp>
        <p:nvSpPr>
          <p:cNvPr id="6" name="Content Placeholder 4"/>
          <p:cNvSpPr>
            <a:spLocks noGrp="1"/>
          </p:cNvSpPr>
          <p:nvPr>
            <p:ph sz="half" idx="2"/>
          </p:nvPr>
        </p:nvSpPr>
        <p:spPr/>
        <p:txBody>
          <a:bodyPr>
            <a:normAutofit/>
          </a:bodyPr>
          <a:lstStyle/>
          <a:p>
            <a:r>
              <a:rPr lang="en-US" sz="2600" dirty="0" smtClean="0"/>
              <a:t>Assessments</a:t>
            </a:r>
          </a:p>
          <a:p>
            <a:pPr lvl="1"/>
            <a:r>
              <a:rPr lang="en-US" sz="2600" i="1" dirty="0" smtClean="0">
                <a:solidFill>
                  <a:schemeClr val="tx1"/>
                </a:solidFill>
              </a:rPr>
              <a:t>Psychological</a:t>
            </a:r>
          </a:p>
          <a:p>
            <a:pPr lvl="1"/>
            <a:r>
              <a:rPr lang="en-US" sz="2600" i="1" dirty="0" smtClean="0">
                <a:solidFill>
                  <a:schemeClr val="tx1"/>
                </a:solidFill>
              </a:rPr>
              <a:t>Vocational</a:t>
            </a:r>
          </a:p>
          <a:p>
            <a:pPr lvl="1"/>
            <a:r>
              <a:rPr lang="en-US" sz="2600" i="1" dirty="0" smtClean="0">
                <a:solidFill>
                  <a:schemeClr val="tx1"/>
                </a:solidFill>
              </a:rPr>
              <a:t>Learning Disabilities</a:t>
            </a:r>
          </a:p>
          <a:p>
            <a:pPr lvl="1"/>
            <a:r>
              <a:rPr lang="en-US" sz="2600" i="1" dirty="0" smtClean="0">
                <a:solidFill>
                  <a:schemeClr val="tx1"/>
                </a:solidFill>
              </a:rPr>
              <a:t>Standardized tests</a:t>
            </a:r>
          </a:p>
          <a:p>
            <a:r>
              <a:rPr lang="en-US" sz="2600" dirty="0" smtClean="0"/>
              <a:t>Consultation</a:t>
            </a:r>
          </a:p>
          <a:p>
            <a:r>
              <a:rPr lang="en-US" sz="2600" dirty="0" smtClean="0"/>
              <a:t>Training of Graduate Students / Interns</a:t>
            </a:r>
          </a:p>
          <a:p>
            <a:endParaRPr lang="en-US" dirty="0"/>
          </a:p>
        </p:txBody>
      </p:sp>
    </p:spTree>
    <p:extLst>
      <p:ext uri="{BB962C8B-B14F-4D97-AF65-F5344CB8AC3E}">
        <p14:creationId xmlns:p14="http://schemas.microsoft.com/office/powerpoint/2010/main" val="39313235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Today we will cover:</a:t>
            </a:r>
            <a:endParaRPr lang="en-US" dirty="0"/>
          </a:p>
        </p:txBody>
      </p:sp>
      <p:sp>
        <p:nvSpPr>
          <p:cNvPr id="6" name="Text Placeholder 5"/>
          <p:cNvSpPr>
            <a:spLocks noGrp="1"/>
          </p:cNvSpPr>
          <p:nvPr>
            <p:ph type="body" idx="1"/>
          </p:nvPr>
        </p:nvSpPr>
        <p:spPr/>
        <p:txBody>
          <a:bodyPr/>
          <a:lstStyle/>
          <a:p>
            <a:r>
              <a:rPr lang="en-US" dirty="0" smtClean="0"/>
              <a:t>Procrastination</a:t>
            </a:r>
          </a:p>
          <a:p>
            <a:r>
              <a:rPr lang="en-US" dirty="0" smtClean="0"/>
              <a:t>Time Management</a:t>
            </a:r>
          </a:p>
        </p:txBody>
      </p:sp>
    </p:spTree>
    <p:extLst>
      <p:ext uri="{BB962C8B-B14F-4D97-AF65-F5344CB8AC3E}">
        <p14:creationId xmlns:p14="http://schemas.microsoft.com/office/powerpoint/2010/main" val="38941750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t>Procrastination</a:t>
            </a:r>
            <a:endParaRPr lang="en-US" sz="3600" dirty="0"/>
          </a:p>
        </p:txBody>
      </p:sp>
      <p:sp>
        <p:nvSpPr>
          <p:cNvPr id="5" name="Text Placeholder 4"/>
          <p:cNvSpPr>
            <a:spLocks noGrp="1"/>
          </p:cNvSpPr>
          <p:nvPr>
            <p:ph type="body" idx="1"/>
          </p:nvPr>
        </p:nvSpPr>
        <p:spPr/>
        <p:txBody>
          <a:bodyPr/>
          <a:lstStyle/>
          <a:p>
            <a:endParaRPr lang="en-US" dirty="0"/>
          </a:p>
        </p:txBody>
      </p:sp>
      <p:pic>
        <p:nvPicPr>
          <p:cNvPr id="6" name="Picture 5" descr="procrastination2.gif"/>
          <p:cNvPicPr>
            <a:picLocks noChangeAspect="1"/>
          </p:cNvPicPr>
          <p:nvPr/>
        </p:nvPicPr>
        <p:blipFill>
          <a:blip r:embed="rId2" cstate="print"/>
          <a:stretch>
            <a:fillRect/>
          </a:stretch>
        </p:blipFill>
        <p:spPr>
          <a:xfrm>
            <a:off x="5257800" y="762000"/>
            <a:ext cx="3560885" cy="5786438"/>
          </a:xfrm>
          <a:prstGeom prst="rect">
            <a:avLst/>
          </a:prstGeom>
        </p:spPr>
      </p:pic>
    </p:spTree>
    <p:extLst>
      <p:ext uri="{BB962C8B-B14F-4D97-AF65-F5344CB8AC3E}">
        <p14:creationId xmlns:p14="http://schemas.microsoft.com/office/powerpoint/2010/main" val="28353654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Procrastination</a:t>
            </a:r>
            <a:endParaRPr lang="en-US" dirty="0"/>
          </a:p>
        </p:txBody>
      </p:sp>
      <p:sp>
        <p:nvSpPr>
          <p:cNvPr id="6" name="Content Placeholder 2"/>
          <p:cNvSpPr>
            <a:spLocks noGrp="1"/>
          </p:cNvSpPr>
          <p:nvPr>
            <p:ph idx="1"/>
          </p:nvPr>
        </p:nvSpPr>
        <p:spPr/>
        <p:txBody>
          <a:bodyPr>
            <a:normAutofit/>
          </a:bodyPr>
          <a:lstStyle/>
          <a:p>
            <a:r>
              <a:rPr lang="en-US" sz="4000" dirty="0" smtClean="0"/>
              <a:t>Procrastination is engaging in something other than what you really need to be doing to reach your goals or to accomplish an important task</a:t>
            </a:r>
            <a:endParaRPr lang="en-US" sz="4000" dirty="0"/>
          </a:p>
        </p:txBody>
      </p:sp>
    </p:spTree>
    <p:extLst>
      <p:ext uri="{BB962C8B-B14F-4D97-AF65-F5344CB8AC3E}">
        <p14:creationId xmlns:p14="http://schemas.microsoft.com/office/powerpoint/2010/main" val="3021884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Procrastination</a:t>
            </a:r>
          </a:p>
        </p:txBody>
      </p:sp>
      <p:sp>
        <p:nvSpPr>
          <p:cNvPr id="3" name="Content Placeholder 2"/>
          <p:cNvSpPr>
            <a:spLocks noGrp="1"/>
          </p:cNvSpPr>
          <p:nvPr>
            <p:ph idx="1"/>
          </p:nvPr>
        </p:nvSpPr>
        <p:spPr/>
        <p:txBody>
          <a:bodyPr/>
          <a:lstStyle/>
          <a:p>
            <a:r>
              <a:rPr lang="en-US" dirty="0"/>
              <a:t>Not defined by the behavior you are doing at the time, but rather by the purpose of that behavior</a:t>
            </a:r>
          </a:p>
          <a:p>
            <a:endParaRPr lang="en-US" dirty="0"/>
          </a:p>
          <a:p>
            <a:r>
              <a:rPr lang="en-US" dirty="0"/>
              <a:t>Not surprising to hear that students who report higher levels of procrastination, tend to have lower grades</a:t>
            </a:r>
          </a:p>
          <a:p>
            <a:endParaRPr lang="en-US" dirty="0"/>
          </a:p>
        </p:txBody>
      </p:sp>
    </p:spTree>
    <p:extLst>
      <p:ext uri="{BB962C8B-B14F-4D97-AF65-F5344CB8AC3E}">
        <p14:creationId xmlns:p14="http://schemas.microsoft.com/office/powerpoint/2010/main" val="16438613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do you procrastinate? </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81089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Forms of procrastination: </a:t>
            </a:r>
            <a:br>
              <a:rPr lang="en-US" dirty="0"/>
            </a:br>
            <a:r>
              <a:rPr lang="en-US" dirty="0"/>
              <a:t>Common behaviors &amp; activities</a:t>
            </a:r>
          </a:p>
        </p:txBody>
      </p:sp>
      <p:sp>
        <p:nvSpPr>
          <p:cNvPr id="3" name="Content Placeholder 2"/>
          <p:cNvSpPr>
            <a:spLocks noGrp="1"/>
          </p:cNvSpPr>
          <p:nvPr>
            <p:ph idx="1"/>
          </p:nvPr>
        </p:nvSpPr>
        <p:spPr/>
        <p:txBody>
          <a:bodyPr/>
          <a:lstStyle/>
          <a:p>
            <a:r>
              <a:rPr lang="en-US" dirty="0"/>
              <a:t>Watch TV, </a:t>
            </a:r>
            <a:r>
              <a:rPr lang="en-US" dirty="0" smtClean="0"/>
              <a:t>especially Netflix</a:t>
            </a:r>
          </a:p>
          <a:p>
            <a:r>
              <a:rPr lang="en-US" dirty="0" smtClean="0"/>
              <a:t>Listening </a:t>
            </a:r>
            <a:r>
              <a:rPr lang="en-US" dirty="0"/>
              <a:t>to the </a:t>
            </a:r>
            <a:r>
              <a:rPr lang="en-US" dirty="0" smtClean="0"/>
              <a:t>radio</a:t>
            </a:r>
          </a:p>
          <a:p>
            <a:r>
              <a:rPr lang="en-US" dirty="0" smtClean="0"/>
              <a:t>Talking </a:t>
            </a:r>
            <a:r>
              <a:rPr lang="en-US" dirty="0"/>
              <a:t>on the phone</a:t>
            </a:r>
          </a:p>
          <a:p>
            <a:r>
              <a:rPr lang="en-US" dirty="0" smtClean="0"/>
              <a:t>Hanging </a:t>
            </a:r>
            <a:r>
              <a:rPr lang="en-US" dirty="0"/>
              <a:t>out </a:t>
            </a:r>
            <a:r>
              <a:rPr lang="en-US" dirty="0" smtClean="0"/>
              <a:t>with friends</a:t>
            </a:r>
            <a:endParaRPr lang="en-US" dirty="0"/>
          </a:p>
          <a:p>
            <a:r>
              <a:rPr lang="en-US" dirty="0" smtClean="0"/>
              <a:t>Going to the </a:t>
            </a:r>
            <a:r>
              <a:rPr lang="en-US" dirty="0"/>
              <a:t>gym</a:t>
            </a:r>
          </a:p>
          <a:p>
            <a:r>
              <a:rPr lang="en-US" dirty="0" smtClean="0"/>
              <a:t>Surfing </a:t>
            </a:r>
            <a:r>
              <a:rPr lang="en-US" dirty="0"/>
              <a:t>the Web—Facebook anyone?</a:t>
            </a:r>
          </a:p>
          <a:p>
            <a:r>
              <a:rPr lang="en-US" dirty="0" smtClean="0"/>
              <a:t>Doing </a:t>
            </a:r>
            <a:r>
              <a:rPr lang="en-US" dirty="0"/>
              <a:t>laundry</a:t>
            </a:r>
          </a:p>
          <a:p>
            <a:r>
              <a:rPr lang="en-US" dirty="0" smtClean="0"/>
              <a:t>Writing letters/checking </a:t>
            </a:r>
            <a:r>
              <a:rPr lang="en-US" dirty="0"/>
              <a:t>e-mail</a:t>
            </a:r>
          </a:p>
          <a:p>
            <a:r>
              <a:rPr lang="en-US" dirty="0" smtClean="0"/>
              <a:t>Reading </a:t>
            </a:r>
            <a:r>
              <a:rPr lang="en-US" dirty="0"/>
              <a:t>magazines/books</a:t>
            </a:r>
          </a:p>
          <a:p>
            <a:endParaRPr lang="en-US" dirty="0"/>
          </a:p>
        </p:txBody>
      </p:sp>
    </p:spTree>
    <p:extLst>
      <p:ext uri="{BB962C8B-B14F-4D97-AF65-F5344CB8AC3E}">
        <p14:creationId xmlns:p14="http://schemas.microsoft.com/office/powerpoint/2010/main" val="37494651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609600"/>
            <a:ext cx="6400800" cy="5900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825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Why do people Procrastinate?</a:t>
            </a:r>
          </a:p>
        </p:txBody>
      </p:sp>
      <p:sp>
        <p:nvSpPr>
          <p:cNvPr id="5" name="Content Placeholder 4"/>
          <p:cNvSpPr>
            <a:spLocks noGrp="1"/>
          </p:cNvSpPr>
          <p:nvPr>
            <p:ph idx="1"/>
          </p:nvPr>
        </p:nvSpPr>
        <p:spPr/>
        <p:txBody>
          <a:bodyPr/>
          <a:lstStyle/>
          <a:p>
            <a:r>
              <a:rPr lang="en-US" dirty="0"/>
              <a:t>Fear of Failure</a:t>
            </a:r>
          </a:p>
          <a:p>
            <a:pPr>
              <a:buNone/>
            </a:pPr>
            <a:endParaRPr lang="en-US" dirty="0"/>
          </a:p>
          <a:p>
            <a:r>
              <a:rPr lang="en-US" dirty="0"/>
              <a:t>Fear of the Unknown</a:t>
            </a:r>
          </a:p>
          <a:p>
            <a:pPr>
              <a:buNone/>
            </a:pPr>
            <a:endParaRPr lang="en-US" dirty="0"/>
          </a:p>
          <a:p>
            <a:r>
              <a:rPr lang="en-US" dirty="0"/>
              <a:t>The task is overwhelming</a:t>
            </a:r>
          </a:p>
          <a:p>
            <a:pPr>
              <a:buNone/>
            </a:pPr>
            <a:endParaRPr lang="en-US" dirty="0"/>
          </a:p>
          <a:p>
            <a:r>
              <a:rPr lang="en-US" dirty="0"/>
              <a:t>Fear of looking foolish</a:t>
            </a:r>
          </a:p>
          <a:p>
            <a:endParaRPr lang="en-US" dirty="0"/>
          </a:p>
        </p:txBody>
      </p:sp>
    </p:spTree>
    <p:extLst>
      <p:ext uri="{BB962C8B-B14F-4D97-AF65-F5344CB8AC3E}">
        <p14:creationId xmlns:p14="http://schemas.microsoft.com/office/powerpoint/2010/main" val="34182228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other common reasons:</a:t>
            </a:r>
          </a:p>
        </p:txBody>
      </p:sp>
      <p:sp>
        <p:nvSpPr>
          <p:cNvPr id="3" name="Content Placeholder 2"/>
          <p:cNvSpPr>
            <a:spLocks noGrp="1"/>
          </p:cNvSpPr>
          <p:nvPr>
            <p:ph idx="1"/>
          </p:nvPr>
        </p:nvSpPr>
        <p:spPr/>
        <p:txBody>
          <a:bodyPr/>
          <a:lstStyle/>
          <a:p>
            <a:r>
              <a:rPr lang="en-US" dirty="0"/>
              <a:t>Poor time management</a:t>
            </a:r>
          </a:p>
          <a:p>
            <a:r>
              <a:rPr lang="en-US" dirty="0"/>
              <a:t>Difficulty concentrating</a:t>
            </a:r>
          </a:p>
          <a:p>
            <a:r>
              <a:rPr lang="en-US" dirty="0"/>
              <a:t>Personal problems</a:t>
            </a:r>
          </a:p>
          <a:p>
            <a:r>
              <a:rPr lang="en-US" dirty="0"/>
              <a:t>Finding the task boring</a:t>
            </a:r>
          </a:p>
          <a:p>
            <a:endParaRPr lang="en-US" dirty="0"/>
          </a:p>
        </p:txBody>
      </p:sp>
    </p:spTree>
    <p:extLst>
      <p:ext uri="{BB962C8B-B14F-4D97-AF65-F5344CB8AC3E}">
        <p14:creationId xmlns:p14="http://schemas.microsoft.com/office/powerpoint/2010/main" val="29596018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 you procrastinate??</a:t>
            </a:r>
          </a:p>
        </p:txBody>
      </p:sp>
      <p:sp>
        <p:nvSpPr>
          <p:cNvPr id="3" name="Content Placeholder 2"/>
          <p:cNvSpPr>
            <a:spLocks noGrp="1"/>
          </p:cNvSpPr>
          <p:nvPr>
            <p:ph idx="1"/>
          </p:nvPr>
        </p:nvSpPr>
        <p:spPr/>
        <p:txBody>
          <a:bodyPr/>
          <a:lstStyle/>
          <a:p>
            <a:r>
              <a:rPr lang="en-US" dirty="0"/>
              <a:t>Need to be honest with yourself and recognize the reasons</a:t>
            </a:r>
          </a:p>
          <a:p>
            <a:r>
              <a:rPr lang="en-US" dirty="0"/>
              <a:t>Whatever the reason, identify what exactly is interfering with your getting started.</a:t>
            </a:r>
          </a:p>
          <a:p>
            <a:endParaRPr lang="en-US" dirty="0"/>
          </a:p>
        </p:txBody>
      </p:sp>
    </p:spTree>
    <p:extLst>
      <p:ext uri="{BB962C8B-B14F-4D97-AF65-F5344CB8AC3E}">
        <p14:creationId xmlns:p14="http://schemas.microsoft.com/office/powerpoint/2010/main" val="31703164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762000"/>
            <a:ext cx="7848600" cy="2819400"/>
          </a:xfrm>
        </p:spPr>
        <p:txBody>
          <a:bodyPr/>
          <a:lstStyle/>
          <a:p>
            <a:r>
              <a:rPr lang="en-US" sz="3200" dirty="0"/>
              <a:t>Now that we have some ideas of why we may procrastinate, now we can start thinking about how to overcome this procrastination</a:t>
            </a:r>
            <a:br>
              <a:rPr lang="en-US" sz="3200" dirty="0"/>
            </a:br>
            <a:endParaRPr lang="en-US" sz="3200" dirty="0"/>
          </a:p>
        </p:txBody>
      </p:sp>
    </p:spTree>
    <p:extLst>
      <p:ext uri="{BB962C8B-B14F-4D97-AF65-F5344CB8AC3E}">
        <p14:creationId xmlns:p14="http://schemas.microsoft.com/office/powerpoint/2010/main" val="36433190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Address the Cognitive Distortions</a:t>
            </a:r>
          </a:p>
        </p:txBody>
      </p:sp>
      <p:sp>
        <p:nvSpPr>
          <p:cNvPr id="3" name="Content Placeholder 2"/>
          <p:cNvSpPr>
            <a:spLocks noGrp="1"/>
          </p:cNvSpPr>
          <p:nvPr>
            <p:ph idx="1"/>
          </p:nvPr>
        </p:nvSpPr>
        <p:spPr/>
        <p:txBody>
          <a:bodyPr/>
          <a:lstStyle/>
          <a:p>
            <a:r>
              <a:rPr lang="en-US" dirty="0"/>
              <a:t>Address the irrational beliefs and cognitive distortions up-front</a:t>
            </a:r>
          </a:p>
          <a:p>
            <a:pPr lvl="1"/>
            <a:r>
              <a:rPr lang="en-US" dirty="0"/>
              <a:t>Easy to estimate the actual time it takes to complete a task by keeping track of time</a:t>
            </a:r>
          </a:p>
          <a:p>
            <a:pPr lvl="1"/>
            <a:r>
              <a:rPr lang="en-US" dirty="0"/>
              <a:t>You will be no better motivated in the future than you are right now</a:t>
            </a:r>
          </a:p>
          <a:p>
            <a:endParaRPr lang="en-US" dirty="0"/>
          </a:p>
        </p:txBody>
      </p:sp>
    </p:spTree>
    <p:extLst>
      <p:ext uri="{BB962C8B-B14F-4D97-AF65-F5344CB8AC3E}">
        <p14:creationId xmlns:p14="http://schemas.microsoft.com/office/powerpoint/2010/main" val="15937287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 your cognitive distortions</a:t>
            </a:r>
          </a:p>
        </p:txBody>
      </p:sp>
      <p:sp>
        <p:nvSpPr>
          <p:cNvPr id="3" name="Content Placeholder 2"/>
          <p:cNvSpPr>
            <a:spLocks noGrp="1"/>
          </p:cNvSpPr>
          <p:nvPr>
            <p:ph idx="1"/>
          </p:nvPr>
        </p:nvSpPr>
        <p:spPr/>
        <p:txBody>
          <a:bodyPr/>
          <a:lstStyle/>
          <a:p>
            <a:r>
              <a:rPr lang="en-US" dirty="0"/>
              <a:t>It is not hopeless</a:t>
            </a:r>
          </a:p>
          <a:p>
            <a:r>
              <a:rPr lang="en-US" dirty="0"/>
              <a:t>It is not too late</a:t>
            </a:r>
          </a:p>
          <a:p>
            <a:r>
              <a:rPr lang="en-US" dirty="0"/>
              <a:t>You have the ability</a:t>
            </a:r>
          </a:p>
          <a:p>
            <a:r>
              <a:rPr lang="en-US" dirty="0"/>
              <a:t>You can’t do it later</a:t>
            </a:r>
          </a:p>
          <a:p>
            <a:r>
              <a:rPr lang="en-US" dirty="0"/>
              <a:t>You will not perform better under pressure</a:t>
            </a:r>
          </a:p>
          <a:p>
            <a:endParaRPr lang="en-US" dirty="0"/>
          </a:p>
        </p:txBody>
      </p:sp>
    </p:spTree>
    <p:extLst>
      <p:ext uri="{BB962C8B-B14F-4D97-AF65-F5344CB8AC3E}">
        <p14:creationId xmlns:p14="http://schemas.microsoft.com/office/powerpoint/2010/main" val="12690560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t>
            </a:r>
          </a:p>
        </p:txBody>
      </p:sp>
      <p:sp>
        <p:nvSpPr>
          <p:cNvPr id="3" name="Content Placeholder 2"/>
          <p:cNvSpPr>
            <a:spLocks noGrp="1"/>
          </p:cNvSpPr>
          <p:nvPr>
            <p:ph idx="1"/>
          </p:nvPr>
        </p:nvSpPr>
        <p:spPr/>
        <p:txBody>
          <a:bodyPr/>
          <a:lstStyle/>
          <a:p>
            <a:r>
              <a:rPr lang="en-US" dirty="0"/>
              <a:t>Use a planner/appointment book</a:t>
            </a:r>
          </a:p>
          <a:p>
            <a:pPr lvl="1"/>
            <a:r>
              <a:rPr lang="en-US" dirty="0"/>
              <a:t>Work backwards from the due date</a:t>
            </a:r>
          </a:p>
          <a:p>
            <a:pPr lvl="1"/>
            <a:r>
              <a:rPr lang="en-US" dirty="0"/>
              <a:t>All tasks can and should be broken down</a:t>
            </a:r>
          </a:p>
          <a:p>
            <a:pPr lvl="1"/>
            <a:r>
              <a:rPr lang="en-US" dirty="0"/>
              <a:t>Keep track of activities and dates</a:t>
            </a:r>
          </a:p>
          <a:p>
            <a:pPr lvl="1"/>
            <a:r>
              <a:rPr lang="en-US" dirty="0"/>
              <a:t>Start every day with a review</a:t>
            </a:r>
          </a:p>
          <a:p>
            <a:pPr lvl="1"/>
            <a:r>
              <a:rPr lang="en-US" dirty="0"/>
              <a:t>Keep track of time relative to your due dates</a:t>
            </a:r>
          </a:p>
          <a:p>
            <a:pPr lvl="1"/>
            <a:r>
              <a:rPr lang="en-US" dirty="0"/>
              <a:t>Keep it Up-to-date from the start</a:t>
            </a:r>
          </a:p>
          <a:p>
            <a:pPr lvl="1"/>
            <a:r>
              <a:rPr lang="en-US" dirty="0"/>
              <a:t>Keep a Daily To-Do list</a:t>
            </a:r>
          </a:p>
          <a:p>
            <a:endParaRPr lang="en-US" dirty="0"/>
          </a:p>
        </p:txBody>
      </p:sp>
    </p:spTree>
    <p:extLst>
      <p:ext uri="{BB962C8B-B14F-4D97-AF65-F5344CB8AC3E}">
        <p14:creationId xmlns:p14="http://schemas.microsoft.com/office/powerpoint/2010/main" val="21629238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Procrastination could be a signal…</a:t>
            </a:r>
          </a:p>
        </p:txBody>
      </p:sp>
      <p:sp>
        <p:nvSpPr>
          <p:cNvPr id="3" name="Content Placeholder 2"/>
          <p:cNvSpPr>
            <a:spLocks noGrp="1"/>
          </p:cNvSpPr>
          <p:nvPr>
            <p:ph idx="1"/>
          </p:nvPr>
        </p:nvSpPr>
        <p:spPr/>
        <p:txBody>
          <a:bodyPr/>
          <a:lstStyle/>
          <a:p>
            <a:r>
              <a:rPr lang="en-US" dirty="0"/>
              <a:t>That you have taken on too much!</a:t>
            </a:r>
          </a:p>
          <a:p>
            <a:r>
              <a:rPr lang="en-US" dirty="0"/>
              <a:t>College presents many opportunities to get involved both inside and outside the classroom.</a:t>
            </a:r>
          </a:p>
          <a:p>
            <a:r>
              <a:rPr lang="en-US" dirty="0"/>
              <a:t>Many professors will offer an extension to a good student who has more things due in a week than is reasonable. (but don’t wait until the last minute)</a:t>
            </a:r>
          </a:p>
          <a:p>
            <a:endParaRPr lang="en-US" dirty="0"/>
          </a:p>
        </p:txBody>
      </p:sp>
    </p:spTree>
    <p:extLst>
      <p:ext uri="{BB962C8B-B14F-4D97-AF65-F5344CB8AC3E}">
        <p14:creationId xmlns:p14="http://schemas.microsoft.com/office/powerpoint/2010/main" val="33999726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Procrastination strategies</a:t>
            </a:r>
          </a:p>
        </p:txBody>
      </p:sp>
      <p:sp>
        <p:nvSpPr>
          <p:cNvPr id="3" name="Content Placeholder 2"/>
          <p:cNvSpPr>
            <a:spLocks noGrp="1"/>
          </p:cNvSpPr>
          <p:nvPr>
            <p:ph idx="1"/>
          </p:nvPr>
        </p:nvSpPr>
        <p:spPr/>
        <p:txBody>
          <a:bodyPr/>
          <a:lstStyle/>
          <a:p>
            <a:r>
              <a:rPr lang="en-US" dirty="0"/>
              <a:t>Realistic goal setting</a:t>
            </a:r>
          </a:p>
          <a:p>
            <a:endParaRPr lang="en-US" dirty="0"/>
          </a:p>
          <a:p>
            <a:r>
              <a:rPr lang="en-US" dirty="0"/>
              <a:t>Plan to work, Plan </a:t>
            </a:r>
            <a:r>
              <a:rPr lang="en-US"/>
              <a:t>to </a:t>
            </a:r>
            <a:r>
              <a:rPr lang="en-US" smtClean="0"/>
              <a:t>play</a:t>
            </a:r>
          </a:p>
          <a:p>
            <a:endParaRPr lang="en-US" dirty="0"/>
          </a:p>
          <a:p>
            <a:r>
              <a:rPr lang="en-US" dirty="0"/>
              <a:t>Self </a:t>
            </a:r>
            <a:r>
              <a:rPr lang="en-US" dirty="0" smtClean="0"/>
              <a:t>Discipline</a:t>
            </a:r>
            <a:endParaRPr lang="en-US" dirty="0"/>
          </a:p>
          <a:p>
            <a:endParaRPr lang="en-US" dirty="0"/>
          </a:p>
        </p:txBody>
      </p:sp>
    </p:spTree>
    <p:extLst>
      <p:ext uri="{BB962C8B-B14F-4D97-AF65-F5344CB8AC3E}">
        <p14:creationId xmlns:p14="http://schemas.microsoft.com/office/powerpoint/2010/main" val="13649115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Finally. . .</a:t>
            </a:r>
            <a:endParaRPr lang="en-US" dirty="0"/>
          </a:p>
        </p:txBody>
      </p:sp>
      <p:sp>
        <p:nvSpPr>
          <p:cNvPr id="3" name="Content Placeholder 2"/>
          <p:cNvSpPr>
            <a:spLocks noGrp="1"/>
          </p:cNvSpPr>
          <p:nvPr>
            <p:ph idx="1"/>
          </p:nvPr>
        </p:nvSpPr>
        <p:spPr/>
        <p:txBody>
          <a:bodyPr/>
          <a:lstStyle/>
          <a:p>
            <a:r>
              <a:rPr lang="en-US" dirty="0"/>
              <a:t>If you need help- get it!</a:t>
            </a:r>
          </a:p>
          <a:p>
            <a:pPr lvl="1"/>
            <a:r>
              <a:rPr lang="en-US" smtClean="0"/>
              <a:t>University </a:t>
            </a:r>
            <a:r>
              <a:rPr lang="en-US" dirty="0" smtClean="0"/>
              <a:t>Counseling Center</a:t>
            </a:r>
          </a:p>
          <a:p>
            <a:pPr lvl="1"/>
            <a:r>
              <a:rPr lang="en-US" dirty="0" smtClean="0"/>
              <a:t>Get </a:t>
            </a:r>
            <a:r>
              <a:rPr lang="en-US" dirty="0"/>
              <a:t>a tutor</a:t>
            </a:r>
          </a:p>
          <a:p>
            <a:pPr lvl="1"/>
            <a:r>
              <a:rPr lang="en-US" dirty="0"/>
              <a:t>Ask a classmate</a:t>
            </a:r>
          </a:p>
          <a:p>
            <a:endParaRPr lang="en-US" dirty="0"/>
          </a:p>
        </p:txBody>
      </p:sp>
    </p:spTree>
    <p:extLst>
      <p:ext uri="{BB962C8B-B14F-4D97-AF65-F5344CB8AC3E}">
        <p14:creationId xmlns:p14="http://schemas.microsoft.com/office/powerpoint/2010/main" val="30393587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management</a:t>
            </a:r>
            <a:endParaRPr lang="en-US" dirty="0"/>
          </a:p>
        </p:txBody>
      </p:sp>
      <p:sp>
        <p:nvSpPr>
          <p:cNvPr id="3" name="Text Placeholder 2"/>
          <p:cNvSpPr>
            <a:spLocks noGrp="1"/>
          </p:cNvSpPr>
          <p:nvPr>
            <p:ph type="body"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785018"/>
            <a:ext cx="3962400" cy="2646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16155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Time Management</a:t>
            </a:r>
          </a:p>
        </p:txBody>
      </p:sp>
      <p:sp>
        <p:nvSpPr>
          <p:cNvPr id="5" name="Content Placeholder 4"/>
          <p:cNvSpPr>
            <a:spLocks noGrp="1"/>
          </p:cNvSpPr>
          <p:nvPr>
            <p:ph idx="1"/>
          </p:nvPr>
        </p:nvSpPr>
        <p:spPr/>
        <p:txBody>
          <a:bodyPr/>
          <a:lstStyle/>
          <a:p>
            <a:r>
              <a:rPr lang="en-US" dirty="0"/>
              <a:t>Time wasters?</a:t>
            </a:r>
          </a:p>
          <a:p>
            <a:pPr lvl="1"/>
            <a:r>
              <a:rPr lang="en-US" dirty="0"/>
              <a:t>Netflix</a:t>
            </a:r>
          </a:p>
          <a:p>
            <a:pPr lvl="1"/>
            <a:r>
              <a:rPr lang="en-US" dirty="0"/>
              <a:t>Hanging out with friends</a:t>
            </a:r>
          </a:p>
          <a:p>
            <a:pPr lvl="1"/>
            <a:r>
              <a:rPr lang="en-US" dirty="0"/>
              <a:t>Playing video </a:t>
            </a:r>
            <a:r>
              <a:rPr lang="en-US" dirty="0" smtClean="0"/>
              <a:t>games</a:t>
            </a:r>
          </a:p>
          <a:p>
            <a:pPr lvl="1"/>
            <a:r>
              <a:rPr lang="en-US" dirty="0" smtClean="0"/>
              <a:t>Eating/drinking</a:t>
            </a:r>
            <a:endParaRPr lang="en-US" dirty="0"/>
          </a:p>
          <a:p>
            <a:pPr lvl="1"/>
            <a:r>
              <a:rPr lang="en-US" dirty="0"/>
              <a:t>Etc.</a:t>
            </a:r>
          </a:p>
          <a:p>
            <a:endParaRPr lang="en-US" dirty="0"/>
          </a:p>
        </p:txBody>
      </p:sp>
    </p:spTree>
    <p:extLst>
      <p:ext uri="{BB962C8B-B14F-4D97-AF65-F5344CB8AC3E}">
        <p14:creationId xmlns:p14="http://schemas.microsoft.com/office/powerpoint/2010/main" val="1245972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for Managing Your Time</a:t>
            </a:r>
          </a:p>
        </p:txBody>
      </p:sp>
      <p:sp>
        <p:nvSpPr>
          <p:cNvPr id="3" name="Content Placeholder 2"/>
          <p:cNvSpPr>
            <a:spLocks noGrp="1"/>
          </p:cNvSpPr>
          <p:nvPr>
            <p:ph idx="1"/>
          </p:nvPr>
        </p:nvSpPr>
        <p:spPr/>
        <p:txBody>
          <a:bodyPr/>
          <a:lstStyle/>
          <a:p>
            <a:r>
              <a:rPr lang="en-US" dirty="0"/>
              <a:t>Improve academic performance</a:t>
            </a:r>
          </a:p>
          <a:p>
            <a:r>
              <a:rPr lang="en-US" dirty="0"/>
              <a:t>Time management can help you:</a:t>
            </a:r>
          </a:p>
          <a:p>
            <a:pPr lvl="1"/>
            <a:r>
              <a:rPr lang="en-US" dirty="0"/>
              <a:t>Stop procrastinating</a:t>
            </a:r>
          </a:p>
          <a:p>
            <a:pPr lvl="1"/>
            <a:r>
              <a:rPr lang="en-US" dirty="0"/>
              <a:t>Accomplish more during the day</a:t>
            </a:r>
          </a:p>
          <a:p>
            <a:pPr lvl="1"/>
            <a:r>
              <a:rPr lang="en-US" dirty="0"/>
              <a:t>Have more free time!</a:t>
            </a:r>
          </a:p>
          <a:p>
            <a:pPr lvl="1"/>
            <a:r>
              <a:rPr lang="en-US" dirty="0"/>
              <a:t>Feel less stressed</a:t>
            </a:r>
          </a:p>
          <a:p>
            <a:endParaRPr lang="en-US" dirty="0"/>
          </a:p>
          <a:p>
            <a:endParaRPr lang="en-US" dirty="0"/>
          </a:p>
        </p:txBody>
      </p:sp>
    </p:spTree>
    <p:extLst>
      <p:ext uri="{BB962C8B-B14F-4D97-AF65-F5344CB8AC3E}">
        <p14:creationId xmlns:p14="http://schemas.microsoft.com/office/powerpoint/2010/main" val="14160935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make the best use of your time </a:t>
            </a:r>
            <a:br>
              <a:rPr lang="en-US" dirty="0"/>
            </a:br>
            <a:r>
              <a:rPr lang="en-US" sz="2000" dirty="0"/>
              <a:t>(warning: there are 19)</a:t>
            </a:r>
            <a:endParaRPr lang="en-US" dirty="0"/>
          </a:p>
        </p:txBody>
      </p:sp>
      <p:sp>
        <p:nvSpPr>
          <p:cNvPr id="3" name="Content Placeholder 2"/>
          <p:cNvSpPr>
            <a:spLocks noGrp="1"/>
          </p:cNvSpPr>
          <p:nvPr>
            <p:ph idx="1"/>
          </p:nvPr>
        </p:nvSpPr>
        <p:spPr/>
        <p:txBody>
          <a:bodyPr/>
          <a:lstStyle/>
          <a:p>
            <a:r>
              <a:rPr lang="en-US" dirty="0"/>
              <a:t>1. Use short and long term schedules</a:t>
            </a:r>
          </a:p>
          <a:p>
            <a:r>
              <a:rPr lang="en-US" dirty="0"/>
              <a:t>2. Set daily priorities and focus on top-priority items one at a time</a:t>
            </a:r>
          </a:p>
          <a:p>
            <a:r>
              <a:rPr lang="en-US" dirty="0"/>
              <a:t>3. Do not over-schedule! </a:t>
            </a:r>
          </a:p>
          <a:p>
            <a:r>
              <a:rPr lang="en-US" dirty="0"/>
              <a:t>4. Plan your day so you are studying when you are most alert and attentive</a:t>
            </a:r>
          </a:p>
          <a:p>
            <a:r>
              <a:rPr lang="en-US" dirty="0"/>
              <a:t>5. Use 5-10 minute blocks of time you have to complete task or make progress on larger </a:t>
            </a:r>
            <a:r>
              <a:rPr lang="en-US" dirty="0" smtClean="0"/>
              <a:t>project</a:t>
            </a:r>
          </a:p>
          <a:p>
            <a:r>
              <a:rPr lang="en-US" dirty="0" smtClean="0"/>
              <a:t>6. Use travel time efficiently &amp; productively</a:t>
            </a:r>
            <a:endParaRPr lang="en-US" dirty="0"/>
          </a:p>
          <a:p>
            <a:endParaRPr lang="en-US" dirty="0"/>
          </a:p>
        </p:txBody>
      </p:sp>
    </p:spTree>
    <p:extLst>
      <p:ext uri="{BB962C8B-B14F-4D97-AF65-F5344CB8AC3E}">
        <p14:creationId xmlns:p14="http://schemas.microsoft.com/office/powerpoint/2010/main" val="28107571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make the best use of your time</a:t>
            </a:r>
          </a:p>
        </p:txBody>
      </p:sp>
      <p:sp>
        <p:nvSpPr>
          <p:cNvPr id="3" name="Content Placeholder 2"/>
          <p:cNvSpPr>
            <a:spLocks noGrp="1"/>
          </p:cNvSpPr>
          <p:nvPr>
            <p:ph idx="1"/>
          </p:nvPr>
        </p:nvSpPr>
        <p:spPr/>
        <p:txBody>
          <a:bodyPr/>
          <a:lstStyle/>
          <a:p>
            <a:r>
              <a:rPr lang="en-US" dirty="0"/>
              <a:t>7. Make sure notes &amp; study materials are organized &amp; easy to access</a:t>
            </a:r>
          </a:p>
          <a:p>
            <a:r>
              <a:rPr lang="en-US" dirty="0"/>
              <a:t>8. Begin projects with the intention of completing them</a:t>
            </a:r>
          </a:p>
          <a:p>
            <a:r>
              <a:rPr lang="en-US" dirty="0"/>
              <a:t>9. Say “no” to requests that interfere with accomplishing your goals</a:t>
            </a:r>
          </a:p>
          <a:p>
            <a:r>
              <a:rPr lang="en-US" dirty="0"/>
              <a:t>10. Study where you are not likely to get distracted or interrupted</a:t>
            </a:r>
          </a:p>
          <a:p>
            <a:r>
              <a:rPr lang="en-US" dirty="0"/>
              <a:t>11. Complete low priority tasks when you are least alert and attentive</a:t>
            </a:r>
          </a:p>
          <a:p>
            <a:endParaRPr lang="en-US" dirty="0"/>
          </a:p>
        </p:txBody>
      </p:sp>
    </p:spTree>
    <p:extLst>
      <p:ext uri="{BB962C8B-B14F-4D97-AF65-F5344CB8AC3E}">
        <p14:creationId xmlns:p14="http://schemas.microsoft.com/office/powerpoint/2010/main" val="30473935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make the best use of your time</a:t>
            </a:r>
          </a:p>
        </p:txBody>
      </p:sp>
      <p:sp>
        <p:nvSpPr>
          <p:cNvPr id="3" name="Content Placeholder 2"/>
          <p:cNvSpPr>
            <a:spLocks noGrp="1"/>
          </p:cNvSpPr>
          <p:nvPr>
            <p:ph idx="1"/>
          </p:nvPr>
        </p:nvSpPr>
        <p:spPr/>
        <p:txBody>
          <a:bodyPr/>
          <a:lstStyle/>
          <a:p>
            <a:r>
              <a:rPr lang="en-US" dirty="0"/>
              <a:t>12. Videotape your fav. T.V. shows and watch them later when you can skip the commercials</a:t>
            </a:r>
          </a:p>
          <a:p>
            <a:r>
              <a:rPr lang="en-US" dirty="0"/>
              <a:t>13. Use relaxation and enjoyable activities as rewards</a:t>
            </a:r>
          </a:p>
          <a:p>
            <a:r>
              <a:rPr lang="en-US" dirty="0"/>
              <a:t>14. Learn to stay focused &amp; attentive so you don’t have to repeat </a:t>
            </a:r>
            <a:r>
              <a:rPr lang="en-US" dirty="0" smtClean="0"/>
              <a:t>tasks</a:t>
            </a:r>
          </a:p>
          <a:p>
            <a:r>
              <a:rPr lang="en-US" dirty="0"/>
              <a:t>15.  Delegate tasks and responsibilities whenever possible</a:t>
            </a:r>
          </a:p>
          <a:p>
            <a:r>
              <a:rPr lang="en-US" dirty="0"/>
              <a:t>16. Prepare the night before for the next day</a:t>
            </a:r>
          </a:p>
          <a:p>
            <a:endParaRPr lang="en-US" dirty="0"/>
          </a:p>
          <a:p>
            <a:endParaRPr lang="en-US" dirty="0"/>
          </a:p>
        </p:txBody>
      </p:sp>
    </p:spTree>
    <p:extLst>
      <p:ext uri="{BB962C8B-B14F-4D97-AF65-F5344CB8AC3E}">
        <p14:creationId xmlns:p14="http://schemas.microsoft.com/office/powerpoint/2010/main" val="32976645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make the best use of your time</a:t>
            </a:r>
          </a:p>
        </p:txBody>
      </p:sp>
      <p:sp>
        <p:nvSpPr>
          <p:cNvPr id="3" name="Content Placeholder 2"/>
          <p:cNvSpPr>
            <a:spLocks noGrp="1"/>
          </p:cNvSpPr>
          <p:nvPr>
            <p:ph idx="1"/>
          </p:nvPr>
        </p:nvSpPr>
        <p:spPr/>
        <p:txBody>
          <a:bodyPr/>
          <a:lstStyle/>
          <a:p>
            <a:r>
              <a:rPr lang="en-US" dirty="0"/>
              <a:t>17. Run errands efficiently</a:t>
            </a:r>
          </a:p>
          <a:p>
            <a:r>
              <a:rPr lang="en-US" dirty="0"/>
              <a:t>18.  Delegate tasks and responsibilities whenever possible</a:t>
            </a:r>
          </a:p>
          <a:p>
            <a:r>
              <a:rPr lang="en-US" dirty="0"/>
              <a:t>19. Prepare the night before for the next day</a:t>
            </a:r>
          </a:p>
          <a:p>
            <a:endParaRPr lang="en-US" dirty="0"/>
          </a:p>
        </p:txBody>
      </p:sp>
    </p:spTree>
    <p:extLst>
      <p:ext uri="{BB962C8B-B14F-4D97-AF65-F5344CB8AC3E}">
        <p14:creationId xmlns:p14="http://schemas.microsoft.com/office/powerpoint/2010/main" val="27518123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Management (To-Do Lists)</a:t>
            </a:r>
          </a:p>
        </p:txBody>
      </p:sp>
      <p:sp>
        <p:nvSpPr>
          <p:cNvPr id="3" name="Content Placeholder 2"/>
          <p:cNvSpPr>
            <a:spLocks noGrp="1"/>
          </p:cNvSpPr>
          <p:nvPr>
            <p:ph idx="1"/>
          </p:nvPr>
        </p:nvSpPr>
        <p:spPr/>
        <p:txBody>
          <a:bodyPr/>
          <a:lstStyle/>
          <a:p>
            <a:r>
              <a:rPr lang="en-US" dirty="0"/>
              <a:t>Prioritize the tasks you want to complete</a:t>
            </a:r>
          </a:p>
          <a:p>
            <a:pPr lvl="1"/>
            <a:r>
              <a:rPr lang="en-US" dirty="0"/>
              <a:t>A: Very important task</a:t>
            </a:r>
          </a:p>
          <a:p>
            <a:pPr lvl="1"/>
            <a:r>
              <a:rPr lang="en-US" dirty="0"/>
              <a:t>B: Somewhat important task</a:t>
            </a:r>
          </a:p>
          <a:p>
            <a:pPr lvl="1"/>
            <a:r>
              <a:rPr lang="en-US" dirty="0"/>
              <a:t>C: Not very important task</a:t>
            </a:r>
          </a:p>
          <a:p>
            <a:pPr lvl="1"/>
            <a:r>
              <a:rPr lang="en-US" dirty="0"/>
              <a:t>Remember that priorities can change throughout the week</a:t>
            </a:r>
          </a:p>
          <a:p>
            <a:r>
              <a:rPr lang="en-US" dirty="0"/>
              <a:t>Be flexible &amp; ask yourself “what is the best use of my time right now?”</a:t>
            </a:r>
          </a:p>
          <a:p>
            <a:endParaRPr lang="en-US" dirty="0"/>
          </a:p>
        </p:txBody>
      </p:sp>
    </p:spTree>
    <p:extLst>
      <p:ext uri="{BB962C8B-B14F-4D97-AF65-F5344CB8AC3E}">
        <p14:creationId xmlns:p14="http://schemas.microsoft.com/office/powerpoint/2010/main" val="33896012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Procrastination</a:t>
            </a:r>
          </a:p>
          <a:p>
            <a:pPr lvl="1"/>
            <a:r>
              <a:rPr lang="en-US" dirty="0" smtClean="0"/>
              <a:t>Address and challenge your cognitive distortion</a:t>
            </a:r>
          </a:p>
          <a:p>
            <a:pPr lvl="1"/>
            <a:r>
              <a:rPr lang="en-US" dirty="0" smtClean="0"/>
              <a:t>Be organized</a:t>
            </a:r>
          </a:p>
          <a:p>
            <a:pPr lvl="1"/>
            <a:r>
              <a:rPr lang="en-US" dirty="0" smtClean="0"/>
              <a:t>Set realistic goals</a:t>
            </a:r>
          </a:p>
          <a:p>
            <a:r>
              <a:rPr lang="en-US" dirty="0" smtClean="0"/>
              <a:t>Time </a:t>
            </a:r>
            <a:r>
              <a:rPr lang="en-US" dirty="0"/>
              <a:t>Management</a:t>
            </a:r>
          </a:p>
          <a:p>
            <a:pPr lvl="1"/>
            <a:r>
              <a:rPr lang="en-US" dirty="0"/>
              <a:t>Prioritize your time</a:t>
            </a:r>
          </a:p>
          <a:p>
            <a:pPr lvl="1"/>
            <a:r>
              <a:rPr lang="en-US" dirty="0"/>
              <a:t>Decide what is more important</a:t>
            </a:r>
          </a:p>
          <a:p>
            <a:pPr lvl="1"/>
            <a:r>
              <a:rPr lang="en-US" dirty="0"/>
              <a:t>Be flexible</a:t>
            </a:r>
          </a:p>
          <a:p>
            <a:endParaRPr lang="en-US" dirty="0"/>
          </a:p>
        </p:txBody>
      </p:sp>
    </p:spTree>
    <p:extLst>
      <p:ext uri="{BB962C8B-B14F-4D97-AF65-F5344CB8AC3E}">
        <p14:creationId xmlns:p14="http://schemas.microsoft.com/office/powerpoint/2010/main" val="37962855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39</TotalTime>
  <Words>1743</Words>
  <Application>Microsoft Office PowerPoint</Application>
  <PresentationFormat>On-screen Show (4:3)</PresentationFormat>
  <Paragraphs>220</Paragraphs>
  <Slides>29</Slides>
  <Notes>14</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Clarity</vt:lpstr>
      <vt:lpstr>Procrastination &amp; Time Management</vt:lpstr>
      <vt:lpstr>University Counseling Center (UCC)</vt:lpstr>
      <vt:lpstr>UCC services</vt:lpstr>
      <vt:lpstr>Today we will cover:</vt:lpstr>
      <vt:lpstr>Procrastination</vt:lpstr>
      <vt:lpstr>Procrastination</vt:lpstr>
      <vt:lpstr>Procrastination</vt:lpstr>
      <vt:lpstr>How do you procrastinate? </vt:lpstr>
      <vt:lpstr>Forms of procrastination:  Common behaviors &amp; activities</vt:lpstr>
      <vt:lpstr>PowerPoint Presentation</vt:lpstr>
      <vt:lpstr>Why do people Procrastinate?</vt:lpstr>
      <vt:lpstr>Some other common reasons:</vt:lpstr>
      <vt:lpstr>Why do you procrastinate??</vt:lpstr>
      <vt:lpstr>Now that we have some ideas of why we may procrastinate, now we can start thinking about how to overcome this procrastination </vt:lpstr>
      <vt:lpstr>Address the Cognitive Distortions</vt:lpstr>
      <vt:lpstr>Challenge your cognitive distortions</vt:lpstr>
      <vt:lpstr>Organization</vt:lpstr>
      <vt:lpstr>Procrastination could be a signal…</vt:lpstr>
      <vt:lpstr>Procrastination strategies</vt:lpstr>
      <vt:lpstr>Finally. . .</vt:lpstr>
      <vt:lpstr>Time management</vt:lpstr>
      <vt:lpstr>Time Management</vt:lpstr>
      <vt:lpstr>Benefits for Managing Your Time</vt:lpstr>
      <vt:lpstr>Ways to make the best use of your time  (warning: there are 19)</vt:lpstr>
      <vt:lpstr>Ways to make the best use of your time</vt:lpstr>
      <vt:lpstr>Ways to make the best use of your time</vt:lpstr>
      <vt:lpstr>Ways to make the best use of your time</vt:lpstr>
      <vt:lpstr>Task Management (To-Do Lists)</vt:lpstr>
      <vt:lpstr>Summary</vt:lpstr>
    </vt:vector>
  </TitlesOfParts>
  <Company>Western Illinois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Procrastination &amp; Time Management</dc:title>
  <dc:creator>Western Illinois University</dc:creator>
  <cp:lastModifiedBy>user</cp:lastModifiedBy>
  <cp:revision>20</cp:revision>
  <dcterms:created xsi:type="dcterms:W3CDTF">2015-10-21T18:24:09Z</dcterms:created>
  <dcterms:modified xsi:type="dcterms:W3CDTF">2016-03-02T15:18:54Z</dcterms:modified>
</cp:coreProperties>
</file>