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6"/>
  </p:notesMasterIdLst>
  <p:sldIdLst>
    <p:sldId id="257" r:id="rId2"/>
    <p:sldId id="258"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257" autoAdjust="0"/>
  </p:normalViewPr>
  <p:slideViewPr>
    <p:cSldViewPr>
      <p:cViewPr varScale="1">
        <p:scale>
          <a:sx n="94" d="100"/>
          <a:sy n="94" d="100"/>
        </p:scale>
        <p:origin x="-212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341615-92E4-428B-8D3A-1ADC78A9F3C3}" type="datetimeFigureOut">
              <a:rPr lang="en-US" smtClean="0"/>
              <a:t>3/2/2016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7ECA98-75C9-4604-87D4-10EDD94AA5FF}" type="slidenum">
              <a:rPr lang="en-US" smtClean="0"/>
              <a:t>‹#›</a:t>
            </a:fld>
            <a:endParaRPr lang="en-US"/>
          </a:p>
        </p:txBody>
      </p:sp>
    </p:spTree>
    <p:extLst>
      <p:ext uri="{BB962C8B-B14F-4D97-AF65-F5344CB8AC3E}">
        <p14:creationId xmlns:p14="http://schemas.microsoft.com/office/powerpoint/2010/main" val="1312325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One</a:t>
            </a:r>
            <a:r>
              <a:rPr lang="en-US" baseline="0" dirty="0" smtClean="0"/>
              <a:t> of the simplest things you can do to increase your chances of academic success is to make sure you complete all your readings</a:t>
            </a:r>
          </a:p>
          <a:p>
            <a:r>
              <a:rPr lang="en-US" baseline="0" dirty="0" smtClean="0"/>
              <a:t>- Be ready to be tested on material not necessarily covered in lecture, but something that was included in a reading assignment</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baseline="0" dirty="0" smtClean="0"/>
              <a:t> S</a:t>
            </a:r>
            <a:r>
              <a:rPr lang="en-US" dirty="0" smtClean="0"/>
              <a:t>yllabus</a:t>
            </a:r>
            <a:r>
              <a:rPr lang="en-US" baseline="0" dirty="0" smtClean="0"/>
              <a:t> will contain schedule of topics to be covered, along with the assigned readings and assignments</a:t>
            </a:r>
          </a:p>
          <a:p>
            <a:r>
              <a:rPr lang="en-US" baseline="0" dirty="0" smtClean="0"/>
              <a:t>- Many teachers expect you to do the reading before class</a:t>
            </a:r>
          </a:p>
          <a:p>
            <a:r>
              <a:rPr lang="en-US" baseline="0" dirty="0" smtClean="0"/>
              <a:t>- If you have read ahead, you will understand the lecture more.  You are in a better position to learn, remember, and ask questions in clarify the material that is being presented</a:t>
            </a:r>
          </a:p>
          <a:p>
            <a:r>
              <a:rPr lang="en-US" baseline="0" dirty="0" smtClean="0"/>
              <a:t>- By procrastinating you will lose frame of reference so do not put off your reading until tomorrow, there is usually too much to get done!</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To-do lists are great, but</a:t>
            </a:r>
            <a:r>
              <a:rPr lang="en-US" baseline="0" dirty="0" smtClean="0"/>
              <a:t> don’t look at reading as just something to cross off</a:t>
            </a:r>
          </a:p>
          <a:p>
            <a:r>
              <a:rPr lang="en-US" baseline="0" dirty="0" smtClean="0"/>
              <a:t>- Read for comprehension, not just to get done</a:t>
            </a:r>
          </a:p>
          <a:p>
            <a:r>
              <a:rPr lang="en-US" baseline="0" dirty="0" smtClean="0"/>
              <a:t>- Try to determine what the author of the material is trying to communicate</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Takes time, energy, and effort, as well as self-responsibility</a:t>
            </a:r>
          </a:p>
          <a:p>
            <a:r>
              <a:rPr lang="en-US" baseline="0" dirty="0" smtClean="0"/>
              <a:t>- You will need to be an active, involved, interested participant in your reading</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baseline="0" dirty="0" smtClean="0"/>
              <a:t> W</a:t>
            </a:r>
            <a:r>
              <a:rPr lang="en-US" dirty="0" smtClean="0"/>
              <a:t>ant to find out what you are up against, to learn all about the textbook or chapter that you need to read</a:t>
            </a:r>
          </a:p>
          <a:p>
            <a:r>
              <a:rPr lang="en-US" dirty="0" smtClean="0"/>
              <a:t>1- What topics will it cover?</a:t>
            </a:r>
          </a:p>
          <a:p>
            <a:r>
              <a:rPr lang="en-US" dirty="0" smtClean="0"/>
              <a:t>2-</a:t>
            </a:r>
            <a:r>
              <a:rPr lang="en-US" baseline="0" dirty="0" smtClean="0"/>
              <a:t> O</a:t>
            </a:r>
            <a:r>
              <a:rPr lang="en-US" dirty="0" smtClean="0"/>
              <a:t>nly</a:t>
            </a:r>
            <a:r>
              <a:rPr lang="en-US" baseline="0" dirty="0" smtClean="0"/>
              <a:t> read if at beginning of book, this will be a statement by the author that describes the overall purpose of the book</a:t>
            </a:r>
          </a:p>
          <a:p>
            <a:r>
              <a:rPr lang="en-US" baseline="0" dirty="0" smtClean="0"/>
              <a:t>3- What specific learning goals has the author identified?</a:t>
            </a:r>
          </a:p>
          <a:p>
            <a:r>
              <a:rPr lang="en-US" baseline="0" dirty="0" smtClean="0"/>
              <a:t>4- What is the main point or idea of the chapter?</a:t>
            </a:r>
          </a:p>
          <a:p>
            <a:r>
              <a:rPr lang="en-US" baseline="0" dirty="0" smtClean="0"/>
              <a:t>5- What subject areas do the authors consider important and include in the text?  How is the material organized in the chapter?</a:t>
            </a:r>
          </a:p>
          <a:p>
            <a:r>
              <a:rPr lang="en-US" baseline="0" dirty="0" smtClean="0"/>
              <a:t>6- What content areas or terms did the author think important enough to present again at the end?</a:t>
            </a:r>
          </a:p>
          <a:p>
            <a:r>
              <a:rPr lang="en-US" baseline="0" dirty="0" smtClean="0"/>
              <a:t>7- What information has the author made prominent in this way?</a:t>
            </a:r>
          </a:p>
          <a:p>
            <a:r>
              <a:rPr lang="en-US" baseline="0" dirty="0" smtClean="0"/>
              <a:t>8- Most often, these are important items that the author wishes to introduce or stress</a:t>
            </a:r>
          </a:p>
        </p:txBody>
      </p:sp>
      <p:sp>
        <p:nvSpPr>
          <p:cNvPr id="4" name="Slide Number Placeholder 3"/>
          <p:cNvSpPr>
            <a:spLocks noGrp="1"/>
          </p:cNvSpPr>
          <p:nvPr>
            <p:ph type="sldNum" sz="quarter" idx="10"/>
          </p:nvPr>
        </p:nvSpPr>
        <p:spPr/>
        <p:txBody>
          <a:bodyPr/>
          <a:lstStyle/>
          <a:p>
            <a:fld id="{699B6C14-01D7-424C-A544-E2E856DF021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To develop questions,</a:t>
            </a:r>
            <a:r>
              <a:rPr lang="en-US" baseline="0" dirty="0" smtClean="0"/>
              <a:t> take the heading/subheadings, introductory sentences, chapter learning objectives, or other items from preview</a:t>
            </a:r>
          </a:p>
          <a:p>
            <a:r>
              <a:rPr lang="en-US" dirty="0" smtClean="0"/>
              <a:t>-</a:t>
            </a:r>
            <a:r>
              <a:rPr lang="en-US" baseline="0" dirty="0" smtClean="0"/>
              <a:t> A</a:t>
            </a:r>
            <a:r>
              <a:rPr lang="en-US" dirty="0" smtClean="0"/>
              <a:t>s you read you can look at each question before you begin</a:t>
            </a:r>
            <a:r>
              <a:rPr lang="en-US" baseline="0" dirty="0" smtClean="0"/>
              <a:t> the section addressed by it. Your purpose becomes finding the answer to your questions</a:t>
            </a:r>
          </a:p>
          <a:p>
            <a:r>
              <a:rPr lang="en-US" baseline="0" dirty="0" smtClean="0"/>
              <a:t>- To develop good questions think about:</a:t>
            </a:r>
          </a:p>
          <a:p>
            <a:r>
              <a:rPr lang="en-US" baseline="0" dirty="0" smtClean="0"/>
              <a:t>- What you might ask if you could talk with the authors, what would you want to know about the subject of the chapter</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baseline="0" dirty="0" smtClean="0"/>
              <a:t> T</a:t>
            </a:r>
            <a:r>
              <a:rPr lang="en-US" dirty="0" smtClean="0"/>
              <a:t>hinking about and</a:t>
            </a:r>
            <a:r>
              <a:rPr lang="en-US" baseline="0" dirty="0" smtClean="0"/>
              <a:t> then paraphrasing the answers requires a deeper level of understanding than simply memorizing what is on the page, and it increases the chances that you learned the material</a:t>
            </a:r>
          </a:p>
          <a:p>
            <a:r>
              <a:rPr lang="en-US" baseline="0" dirty="0" smtClean="0"/>
              <a:t>- Provides you with permanent record of what you have read and makes future reviewing and studying easier to do.</a:t>
            </a:r>
          </a:p>
          <a:p>
            <a:r>
              <a:rPr lang="en-US" baseline="0" dirty="0" smtClean="0"/>
              <a:t>**discuss highlighting tips</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69495" indent="-169495">
              <a:buFontTx/>
              <a:buChar char="-"/>
            </a:pPr>
            <a:r>
              <a:rPr lang="en-US" baseline="0" dirty="0" smtClean="0"/>
              <a:t>E</a:t>
            </a:r>
            <a:r>
              <a:rPr lang="en-US" dirty="0" smtClean="0"/>
              <a:t>nhances understanding</a:t>
            </a:r>
            <a:r>
              <a:rPr lang="en-US" baseline="0" dirty="0" smtClean="0"/>
              <a:t> and decreases study time in the end because you will be learning material more thoroughly the first time</a:t>
            </a:r>
          </a:p>
          <a:p>
            <a:endParaRPr lang="en-US" baseline="0" dirty="0" smtClean="0"/>
          </a:p>
          <a:p>
            <a:pPr marL="169495" indent="-169495">
              <a:buFontTx/>
              <a:buChar char="-"/>
            </a:pPr>
            <a:r>
              <a:rPr lang="en-US" baseline="0" dirty="0" smtClean="0"/>
              <a:t>Spend 5 minutes going over what you just read for comprehension and memory check.  Use the words in the glossary or chapter review questions to test yourself. Note any questions you have difficulty answering</a:t>
            </a:r>
          </a:p>
          <a:p>
            <a:endParaRPr lang="en-US" baseline="0" dirty="0" smtClean="0"/>
          </a:p>
          <a:p>
            <a:r>
              <a:rPr lang="en-US" baseline="0" dirty="0" smtClean="0"/>
              <a:t>- Spend 10-15 minutes going over the reading, paying particular attention to your questions and answers or to the sections you highlighted.  Be sure to organize the information, create associations with other related material, and develop personal examples to make it more meaningful</a:t>
            </a:r>
          </a:p>
          <a:p>
            <a:pPr marL="169495" indent="-169495">
              <a:buFontTx/>
              <a:buChar char="-"/>
            </a:pPr>
            <a:endParaRPr lang="en-US" baseline="0" dirty="0" smtClean="0"/>
          </a:p>
          <a:p>
            <a:r>
              <a:rPr lang="en-US" baseline="0" dirty="0" smtClean="0"/>
              <a:t>- Similar to daily review, but integrate all the readings from the week. Review should take 45-60 minutes</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69495" indent="-169495">
              <a:buFontTx/>
              <a:buChar char="-"/>
            </a:pPr>
            <a:r>
              <a:rPr lang="en-US" baseline="0" dirty="0" smtClean="0"/>
              <a:t>G</a:t>
            </a:r>
            <a:r>
              <a:rPr lang="en-US" dirty="0" smtClean="0"/>
              <a:t>enerally</a:t>
            </a:r>
            <a:r>
              <a:rPr lang="en-US" baseline="0" dirty="0" smtClean="0"/>
              <a:t> these sentences concisely present or summarize the main ideas of the paragraphs</a:t>
            </a:r>
          </a:p>
          <a:p>
            <a:pPr marL="169495" indent="-169495">
              <a:buFontTx/>
              <a:buChar char="-"/>
            </a:pPr>
            <a:r>
              <a:rPr lang="en-US" baseline="0" dirty="0" smtClean="0"/>
              <a:t>Authors try to make important terms or points easily identifiable and accessible by varying the typeface they use</a:t>
            </a:r>
          </a:p>
          <a:p>
            <a:pPr marL="169495" indent="-169495">
              <a:buFontTx/>
              <a:buChar char="-"/>
            </a:pPr>
            <a:r>
              <a:rPr lang="en-US" baseline="0" dirty="0" smtClean="0"/>
              <a:t>Generally these phrases signal that the following information is important</a:t>
            </a:r>
          </a:p>
          <a:p>
            <a:pPr marL="169495" indent="-169495">
              <a:buFontTx/>
              <a:buChar char="-"/>
            </a:pPr>
            <a:r>
              <a:rPr lang="en-US" baseline="0" dirty="0" smtClean="0"/>
              <a:t>Particularly if you are a visual learner; can help highlight important ideas or relationships and thereby summarize an entire topic</a:t>
            </a:r>
          </a:p>
          <a:p>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Otherwise will only understand at a very basic level</a:t>
            </a:r>
          </a:p>
          <a:p>
            <a:endParaRPr lang="en-US" dirty="0" smtClean="0"/>
          </a:p>
          <a:p>
            <a:r>
              <a:rPr lang="en-US" dirty="0" smtClean="0"/>
              <a:t>Test</a:t>
            </a:r>
            <a:r>
              <a:rPr lang="en-US" baseline="0" dirty="0" smtClean="0"/>
              <a:t>s generally look at the details, for instance application questions. Applying what you have learned to a real life situation</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Tx/>
              <a:buChar char="-"/>
            </a:pPr>
            <a:r>
              <a:rPr lang="en-US" dirty="0" smtClean="0"/>
              <a:t>Clearly not all information</a:t>
            </a:r>
            <a:r>
              <a:rPr lang="en-US" baseline="0" dirty="0" smtClean="0"/>
              <a:t> to which exposed does not make it to long term memory</a:t>
            </a:r>
          </a:p>
          <a:p>
            <a:pPr marL="171450" indent="-171450">
              <a:buFontTx/>
              <a:buChar char="-"/>
            </a:pPr>
            <a:r>
              <a:rPr lang="en-US" baseline="0" dirty="0" smtClean="0"/>
              <a:t>Could never attend to everything in your environment</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Tx/>
              <a:buChar char="-"/>
            </a:pPr>
            <a:r>
              <a:rPr lang="en-US" baseline="0" dirty="0" smtClean="0"/>
              <a:t>E</a:t>
            </a:r>
            <a:r>
              <a:rPr lang="en-US" dirty="0" smtClean="0"/>
              <a:t>ach</a:t>
            </a:r>
            <a:r>
              <a:rPr lang="en-US" baseline="0" dirty="0" smtClean="0"/>
              <a:t> sense has a register that receives and briefly holds sensory input. While in the register the input is matched to information that is already stored in long term memory (known as perception)</a:t>
            </a:r>
          </a:p>
          <a:p>
            <a:pPr marL="0" indent="0">
              <a:buFontTx/>
              <a:buNone/>
            </a:pPr>
            <a:endParaRPr lang="en-US" baseline="0" dirty="0" smtClean="0"/>
          </a:p>
          <a:p>
            <a:pPr marL="171450" indent="-171450">
              <a:buFontTx/>
              <a:buChar char="-"/>
            </a:pPr>
            <a:r>
              <a:rPr lang="en-US" baseline="0" dirty="0" smtClean="0"/>
              <a:t>Decisions:</a:t>
            </a:r>
          </a:p>
          <a:p>
            <a:pPr marL="628650" lvl="1" indent="-171450">
              <a:buFontTx/>
              <a:buChar char="-"/>
            </a:pPr>
            <a:r>
              <a:rPr lang="en-US" baseline="0" dirty="0" smtClean="0"/>
              <a:t>What to focus on and what to ignore</a:t>
            </a:r>
          </a:p>
          <a:p>
            <a:pPr marL="628650" lvl="1" indent="-171450">
              <a:buFontTx/>
              <a:buChar char="-"/>
            </a:pPr>
            <a:r>
              <a:rPr lang="en-US" baseline="0" dirty="0" smtClean="0"/>
              <a:t>What </a:t>
            </a:r>
            <a:r>
              <a:rPr lang="en-US" dirty="0" smtClean="0"/>
              <a:t>information is worth processing further so you can transfer it</a:t>
            </a:r>
            <a:r>
              <a:rPr lang="en-US" baseline="0" dirty="0" smtClean="0"/>
              <a:t> to working memory</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Tx/>
              <a:buChar char="-"/>
            </a:pPr>
            <a:r>
              <a:rPr lang="en-US" baseline="0" dirty="0" smtClean="0"/>
              <a:t>A</a:t>
            </a:r>
            <a:r>
              <a:rPr lang="en-US" dirty="0" smtClean="0"/>
              <a:t>mounts of information that person can hold at any one time usually said to be 7</a:t>
            </a:r>
            <a:r>
              <a:rPr lang="en-US" dirty="0" smtClean="0">
                <a:sym typeface="Symbol"/>
              </a:rPr>
              <a:t>2 units of information (so a </a:t>
            </a:r>
            <a:r>
              <a:rPr lang="en-US" smtClean="0">
                <a:sym typeface="Symbol"/>
              </a:rPr>
              <a:t>phone number)</a:t>
            </a:r>
            <a:endParaRPr lang="en-US" dirty="0" smtClean="0">
              <a:sym typeface="Symbol"/>
            </a:endParaRPr>
          </a:p>
          <a:p>
            <a:pPr marL="0" indent="0">
              <a:buFontTx/>
              <a:buNone/>
            </a:pPr>
            <a:endParaRPr lang="en-US" dirty="0" smtClean="0">
              <a:sym typeface="Symbol"/>
            </a:endParaRPr>
          </a:p>
          <a:p>
            <a:pPr marL="171450" indent="-171450">
              <a:buFontTx/>
              <a:buChar char="-"/>
            </a:pPr>
            <a:r>
              <a:rPr lang="en-US" baseline="0" dirty="0" smtClean="0">
                <a:sym typeface="Symbol"/>
              </a:rPr>
              <a:t>L</a:t>
            </a:r>
            <a:r>
              <a:rPr lang="en-US" dirty="0" smtClean="0">
                <a:sym typeface="Symbol"/>
              </a:rPr>
              <a:t>ast longer</a:t>
            </a:r>
            <a:r>
              <a:rPr lang="en-US" baseline="0" dirty="0" smtClean="0">
                <a:sym typeface="Symbol"/>
              </a:rPr>
              <a:t> than sensory memory, but will decay fairly quick</a:t>
            </a:r>
          </a:p>
          <a:p>
            <a:pPr marL="171450" indent="-171450">
              <a:buFontTx/>
              <a:buChar char="-"/>
            </a:pPr>
            <a:endParaRPr lang="en-US" baseline="0" dirty="0" smtClean="0">
              <a:sym typeface="Symbol"/>
            </a:endParaRPr>
          </a:p>
          <a:p>
            <a:pPr marL="171450" indent="-171450">
              <a:buFontTx/>
              <a:buChar char="-"/>
            </a:pPr>
            <a:r>
              <a:rPr lang="en-US" baseline="0" dirty="0" smtClean="0">
                <a:sym typeface="Symbol"/>
              </a:rPr>
              <a:t>3 things generally happen to information transferred to Working Memory</a:t>
            </a:r>
          </a:p>
          <a:p>
            <a:r>
              <a:rPr lang="en-US" baseline="0" dirty="0" smtClean="0">
                <a:sym typeface="Symbol"/>
              </a:rPr>
              <a:t>1- Info is lost if not acted on in some way (rehearsal) i.e. forget people’s names at a party</a:t>
            </a:r>
          </a:p>
          <a:p>
            <a:r>
              <a:rPr lang="en-US" baseline="0" dirty="0" smtClean="0">
                <a:sym typeface="Symbol"/>
              </a:rPr>
              <a:t>2- Info is kept alive in WM for a period of time when it is actively rehearsed (repeated) holding info in WM requires constant attention or the info will be gone in 15-20 seconds</a:t>
            </a:r>
          </a:p>
          <a:p>
            <a:r>
              <a:rPr lang="en-US" baseline="0" dirty="0" smtClean="0">
                <a:sym typeface="Symbol"/>
              </a:rPr>
              <a:t>3- Info is transferred to LTM when it is processed using deep-level strategies, such as elaboration or creating associations.</a:t>
            </a:r>
          </a:p>
        </p:txBody>
      </p:sp>
      <p:sp>
        <p:nvSpPr>
          <p:cNvPr id="4" name="Slide Number Placeholder 3"/>
          <p:cNvSpPr>
            <a:spLocks noGrp="1"/>
          </p:cNvSpPr>
          <p:nvPr>
            <p:ph type="sldNum" sz="quarter" idx="10"/>
          </p:nvPr>
        </p:nvSpPr>
        <p:spPr/>
        <p:txBody>
          <a:bodyPr/>
          <a:lstStyle/>
          <a:p>
            <a:fld id="{699B6C14-01D7-424C-A544-E2E856DF0212}"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Tx/>
              <a:buChar char="-"/>
            </a:pPr>
            <a:r>
              <a:rPr lang="en-US" baseline="0" dirty="0" smtClean="0"/>
              <a:t>S</a:t>
            </a:r>
            <a:r>
              <a:rPr lang="en-US" dirty="0" smtClean="0"/>
              <a:t>torage is the process of holding</a:t>
            </a:r>
            <a:r>
              <a:rPr lang="en-US" baseline="0" dirty="0" smtClean="0"/>
              <a:t> encoded info in memory over an extended period of time; information can be stored and accessed at any time; information is stored as general units of knowledge rather than complete sentences and words; </a:t>
            </a:r>
          </a:p>
          <a:p>
            <a:pPr marL="628650" lvl="1" indent="-171450">
              <a:buFontTx/>
              <a:buChar char="-"/>
            </a:pPr>
            <a:r>
              <a:rPr lang="en-US" baseline="0" dirty="0" smtClean="0"/>
              <a:t>Elaboration is one way to move info to LTM; mechanism whereby you create associations between something you are trying to learn and things you already know</a:t>
            </a:r>
          </a:p>
          <a:p>
            <a:pPr marL="457200" lvl="1" indent="0">
              <a:buFontTx/>
              <a:buNone/>
            </a:pPr>
            <a:endParaRPr lang="en-US" baseline="0" dirty="0" smtClean="0"/>
          </a:p>
          <a:p>
            <a:pPr marL="171450" indent="-171450">
              <a:buFontTx/>
              <a:buChar char="-"/>
            </a:pPr>
            <a:r>
              <a:rPr lang="en-US" baseline="0" dirty="0" smtClean="0"/>
              <a:t>Retrieval – act of remembering what you need to—”tip of the tongue” is example of breakdown in retrieval process</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Examples: Phone numbers, social security, student ID #</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What</a:t>
            </a:r>
            <a:r>
              <a:rPr lang="en-US" baseline="0" dirty="0" smtClean="0"/>
              <a:t> are some common acronyms?</a:t>
            </a:r>
            <a:endParaRPr lang="en-US" dirty="0"/>
          </a:p>
        </p:txBody>
      </p:sp>
      <p:sp>
        <p:nvSpPr>
          <p:cNvPr id="4" name="Slide Number Placeholder 3"/>
          <p:cNvSpPr>
            <a:spLocks noGrp="1"/>
          </p:cNvSpPr>
          <p:nvPr>
            <p:ph type="sldNum" sz="quarter" idx="10"/>
          </p:nvPr>
        </p:nvSpPr>
        <p:spPr/>
        <p:txBody>
          <a:bodyPr/>
          <a:lstStyle/>
          <a:p>
            <a:fld id="{699B6C14-01D7-424C-A544-E2E856DF0212}"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Acquired Immune</a:t>
            </a:r>
            <a:r>
              <a:rPr lang="en-US" baseline="0" dirty="0" smtClean="0"/>
              <a:t> Deficiency Syndrome</a:t>
            </a:r>
            <a:endParaRPr lang="en-US" dirty="0" smtClean="0"/>
          </a:p>
          <a:p>
            <a:pPr marL="171450" indent="-171450">
              <a:buFontTx/>
              <a:buChar char="-"/>
            </a:pPr>
            <a:r>
              <a:rPr lang="en-US" dirty="0" smtClean="0"/>
              <a:t>Self Contained Underwater Breathing Apparatus </a:t>
            </a:r>
          </a:p>
          <a:p>
            <a:pPr marL="171450" indent="-171450">
              <a:buFontTx/>
              <a:buChar char="-"/>
            </a:pPr>
            <a:r>
              <a:rPr lang="en-US" dirty="0" smtClean="0"/>
              <a:t>As Known</a:t>
            </a:r>
            <a:r>
              <a:rPr lang="en-US" baseline="0" dirty="0" smtClean="0"/>
              <a:t> As</a:t>
            </a:r>
          </a:p>
          <a:p>
            <a:pPr marL="171450" indent="-171450">
              <a:buFontTx/>
              <a:buChar char="-"/>
            </a:pPr>
            <a:r>
              <a:rPr lang="en-US" baseline="0" dirty="0" smtClean="0"/>
              <a:t>Red, Orange, Yellow, Green, Blue, Indigo, Violet </a:t>
            </a:r>
            <a:endParaRPr lang="en-US" dirty="0" smtClean="0"/>
          </a:p>
        </p:txBody>
      </p:sp>
      <p:sp>
        <p:nvSpPr>
          <p:cNvPr id="4" name="Slide Number Placeholder 3"/>
          <p:cNvSpPr>
            <a:spLocks noGrp="1"/>
          </p:cNvSpPr>
          <p:nvPr>
            <p:ph type="sldNum" sz="quarter" idx="10"/>
          </p:nvPr>
        </p:nvSpPr>
        <p:spPr/>
        <p:txBody>
          <a:bodyPr/>
          <a:lstStyle/>
          <a:p>
            <a:fld id="{227ECA98-75C9-4604-87D4-10EDD94AA5FF}" type="slidenum">
              <a:rPr lang="en-US" smtClean="0"/>
              <a:t>31</a:t>
            </a:fld>
            <a:endParaRPr lang="en-US"/>
          </a:p>
        </p:txBody>
      </p:sp>
    </p:spTree>
    <p:extLst>
      <p:ext uri="{BB962C8B-B14F-4D97-AF65-F5344CB8AC3E}">
        <p14:creationId xmlns:p14="http://schemas.microsoft.com/office/powerpoint/2010/main" val="413355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9B6C14-01D7-424C-A544-E2E856DF0212}"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C18536FA-E7DC-416D-B31E-BF05D178C6EF}" type="datetimeFigureOut">
              <a:rPr lang="en-US" smtClean="0"/>
              <a:t>3/2/2016</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5C8830FC-AC69-475E-8EE6-65040C8170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18536FA-E7DC-416D-B31E-BF05D178C6EF}"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8830FC-AC69-475E-8EE6-65040C8170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18536FA-E7DC-416D-B31E-BF05D178C6EF}"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8830FC-AC69-475E-8EE6-65040C8170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18536FA-E7DC-416D-B31E-BF05D178C6EF}"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8830FC-AC69-475E-8EE6-65040C8170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C18536FA-E7DC-416D-B31E-BF05D178C6EF}" type="datetimeFigureOut">
              <a:rPr lang="en-US" smtClean="0"/>
              <a:t>3/2/2016</a:t>
            </a:fld>
            <a:endParaRPr lang="en-US"/>
          </a:p>
        </p:txBody>
      </p:sp>
      <p:sp>
        <p:nvSpPr>
          <p:cNvPr id="27" name="Slide Number Placeholder 26"/>
          <p:cNvSpPr>
            <a:spLocks noGrp="1"/>
          </p:cNvSpPr>
          <p:nvPr>
            <p:ph type="sldNum" sz="quarter" idx="11"/>
          </p:nvPr>
        </p:nvSpPr>
        <p:spPr/>
        <p:txBody>
          <a:bodyPr rtlCol="0"/>
          <a:lstStyle/>
          <a:p>
            <a:fld id="{5C8830FC-AC69-475E-8EE6-65040C81702B}" type="slidenum">
              <a:rPr lang="en-US" smtClean="0"/>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C18536FA-E7DC-416D-B31E-BF05D178C6EF}" type="datetimeFigureOut">
              <a:rPr lang="en-US" smtClean="0"/>
              <a:t>3/2/2016</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5C8830FC-AC69-475E-8EE6-65040C8170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8536FA-E7DC-416D-B31E-BF05D178C6EF}" type="datetimeFigureOut">
              <a:rPr lang="en-US" smtClean="0"/>
              <a:t>3/2/2016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8830FC-AC69-475E-8EE6-65040C8170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18536FA-E7DC-416D-B31E-BF05D178C6EF}"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8830FC-AC69-475E-8EE6-65040C8170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18536FA-E7DC-416D-B31E-BF05D178C6EF}"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8830FC-AC69-475E-8EE6-65040C8170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18536FA-E7DC-416D-B31E-BF05D178C6EF}"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8830FC-AC69-475E-8EE6-65040C8170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18536FA-E7DC-416D-B31E-BF05D178C6EF}"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8830FC-AC69-475E-8EE6-65040C8170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C18536FA-E7DC-416D-B31E-BF05D178C6EF}" type="datetimeFigureOut">
              <a:rPr lang="en-US" smtClean="0"/>
              <a:t>3/2/2016</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5C8830FC-AC69-475E-8EE6-65040C8170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Reading Comprehension and Memory</a:t>
            </a:r>
            <a:endParaRPr lang="en-US" dirty="0"/>
          </a:p>
        </p:txBody>
      </p:sp>
      <p:sp>
        <p:nvSpPr>
          <p:cNvPr id="3" name="Subtitle 2"/>
          <p:cNvSpPr>
            <a:spLocks noGrp="1"/>
          </p:cNvSpPr>
          <p:nvPr>
            <p:ph type="subTitle" idx="1"/>
          </p:nvPr>
        </p:nvSpPr>
        <p:spPr/>
        <p:txBody>
          <a:bodyPr>
            <a:normAutofit/>
          </a:bodyPr>
          <a:lstStyle/>
          <a:p>
            <a:r>
              <a:rPr lang="en-US" dirty="0" smtClean="0"/>
              <a:t>University </a:t>
            </a:r>
            <a:r>
              <a:rPr lang="en-US" dirty="0" smtClean="0"/>
              <a:t>Counseling </a:t>
            </a:r>
            <a:r>
              <a:rPr lang="en-US" dirty="0" smtClean="0"/>
              <a:t>Center</a:t>
            </a:r>
          </a:p>
          <a:p>
            <a:r>
              <a:rPr lang="en-US"/>
              <a:t>Study </a:t>
            </a:r>
            <a:r>
              <a:rPr lang="en-US"/>
              <a:t>Skills </a:t>
            </a:r>
            <a:r>
              <a:rPr lang="en-US" smtClean="0"/>
              <a:t>Seminar</a:t>
            </a:r>
            <a:endParaRPr lang="en-US" dirty="0" smtClean="0"/>
          </a:p>
          <a:p>
            <a:r>
              <a:rPr lang="en-US" dirty="0" smtClean="0"/>
              <a:t>Memorial Hall, First Floor</a:t>
            </a:r>
            <a:endParaRPr lang="en-US" dirty="0"/>
          </a:p>
        </p:txBody>
      </p:sp>
    </p:spTree>
    <p:extLst>
      <p:ext uri="{BB962C8B-B14F-4D97-AF65-F5344CB8AC3E}">
        <p14:creationId xmlns:p14="http://schemas.microsoft.com/office/powerpoint/2010/main" val="21252737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UCC</a:t>
            </a:r>
            <a:endParaRPr lang="en-US" sz="3600" dirty="0"/>
          </a:p>
        </p:txBody>
      </p:sp>
      <p:sp>
        <p:nvSpPr>
          <p:cNvPr id="4" name="Text Placeholder 3"/>
          <p:cNvSpPr>
            <a:spLocks noGrp="1"/>
          </p:cNvSpPr>
          <p:nvPr>
            <p:ph type="body" idx="2"/>
          </p:nvPr>
        </p:nvSpPr>
        <p:spPr/>
        <p:txBody>
          <a:bodyPr>
            <a:normAutofit/>
          </a:bodyPr>
          <a:lstStyle/>
          <a:p>
            <a:pPr marL="0"/>
            <a:r>
              <a:rPr lang="en-US" sz="2000" dirty="0" smtClean="0"/>
              <a:t>Memorial Hall 102</a:t>
            </a:r>
          </a:p>
          <a:p>
            <a:pPr marL="0"/>
            <a:endParaRPr lang="en-US" sz="1800" dirty="0"/>
          </a:p>
          <a:p>
            <a:pPr marL="0"/>
            <a:r>
              <a:rPr lang="en-US" sz="1800" dirty="0" smtClean="0"/>
              <a:t>Hours: </a:t>
            </a:r>
          </a:p>
          <a:p>
            <a:pPr marL="0"/>
            <a:r>
              <a:rPr lang="en-US" sz="1800" dirty="0" smtClean="0"/>
              <a:t>M-</a:t>
            </a:r>
            <a:r>
              <a:rPr lang="en-US" sz="1800" dirty="0" err="1" smtClean="0"/>
              <a:t>Th</a:t>
            </a:r>
            <a:r>
              <a:rPr lang="en-US" sz="1800" dirty="0" smtClean="0"/>
              <a:t>:  8:00 a.m.-5:00 p.m.</a:t>
            </a:r>
          </a:p>
          <a:p>
            <a:pPr marL="0"/>
            <a:r>
              <a:rPr lang="en-US" sz="1800" dirty="0" smtClean="0"/>
              <a:t>Friday:  8:00 a.m.-4:30 p.m.</a:t>
            </a:r>
          </a:p>
          <a:p>
            <a:pPr marL="0"/>
            <a:endParaRPr lang="en-US" sz="1800" dirty="0" smtClean="0"/>
          </a:p>
          <a:p>
            <a:pPr marL="0"/>
            <a:r>
              <a:rPr lang="en-US" sz="2000" dirty="0" smtClean="0"/>
              <a:t>(309) 298-2453</a:t>
            </a:r>
          </a:p>
          <a:p>
            <a:pPr marL="0"/>
            <a:endParaRPr lang="en-US" sz="2000" dirty="0" smtClean="0"/>
          </a:p>
          <a:p>
            <a:pPr marL="0"/>
            <a:r>
              <a:rPr lang="en-US" sz="2000" dirty="0" smtClean="0"/>
              <a:t>www.ucc.wiu.edu</a:t>
            </a:r>
          </a:p>
          <a:p>
            <a:endParaRPr lang="en-US" dirty="0"/>
          </a:p>
        </p:txBody>
      </p:sp>
      <p:pic>
        <p:nvPicPr>
          <p:cNvPr id="1026"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57200" y="2357766"/>
            <a:ext cx="4267311" cy="283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23406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UCC services</a:t>
            </a:r>
            <a:endParaRPr lang="en-US" dirty="0"/>
          </a:p>
        </p:txBody>
      </p:sp>
      <p:sp>
        <p:nvSpPr>
          <p:cNvPr id="4" name="Content Placeholder 3"/>
          <p:cNvSpPr>
            <a:spLocks noGrp="1"/>
          </p:cNvSpPr>
          <p:nvPr>
            <p:ph sz="half" idx="1"/>
          </p:nvPr>
        </p:nvSpPr>
        <p:spPr/>
        <p:txBody>
          <a:bodyPr>
            <a:normAutofit/>
          </a:bodyPr>
          <a:lstStyle/>
          <a:p>
            <a:r>
              <a:rPr lang="en-US" dirty="0" smtClean="0"/>
              <a:t>Individual Counseling</a:t>
            </a:r>
          </a:p>
          <a:p>
            <a:r>
              <a:rPr lang="en-US" dirty="0" smtClean="0"/>
              <a:t>Group Counseling</a:t>
            </a:r>
          </a:p>
          <a:p>
            <a:r>
              <a:rPr lang="en-US" dirty="0" smtClean="0"/>
              <a:t>Career Counseling</a:t>
            </a:r>
          </a:p>
          <a:p>
            <a:r>
              <a:rPr lang="en-US" dirty="0" smtClean="0"/>
              <a:t>Academic or learning skills assistance</a:t>
            </a:r>
          </a:p>
          <a:p>
            <a:r>
              <a:rPr lang="en-US" dirty="0" smtClean="0"/>
              <a:t>Outreach Programming</a:t>
            </a:r>
          </a:p>
          <a:p>
            <a:r>
              <a:rPr lang="en-US" dirty="0" smtClean="0"/>
              <a:t>Academic Instruction</a:t>
            </a:r>
          </a:p>
          <a:p>
            <a:endParaRPr lang="en-US" dirty="0"/>
          </a:p>
        </p:txBody>
      </p:sp>
      <p:sp>
        <p:nvSpPr>
          <p:cNvPr id="5" name="Content Placeholder 4"/>
          <p:cNvSpPr>
            <a:spLocks noGrp="1"/>
          </p:cNvSpPr>
          <p:nvPr>
            <p:ph sz="half" idx="2"/>
          </p:nvPr>
        </p:nvSpPr>
        <p:spPr/>
        <p:txBody>
          <a:bodyPr>
            <a:normAutofit/>
          </a:bodyPr>
          <a:lstStyle/>
          <a:p>
            <a:r>
              <a:rPr lang="en-US" sz="2600" dirty="0" smtClean="0"/>
              <a:t>Assessments</a:t>
            </a:r>
          </a:p>
          <a:p>
            <a:pPr lvl="1"/>
            <a:r>
              <a:rPr lang="en-US" sz="2600" i="1" dirty="0" smtClean="0">
                <a:solidFill>
                  <a:schemeClr val="tx1"/>
                </a:solidFill>
              </a:rPr>
              <a:t>Psychological</a:t>
            </a:r>
          </a:p>
          <a:p>
            <a:pPr lvl="1"/>
            <a:r>
              <a:rPr lang="en-US" sz="2600" i="1" dirty="0" smtClean="0">
                <a:solidFill>
                  <a:schemeClr val="tx1"/>
                </a:solidFill>
              </a:rPr>
              <a:t>Vocational</a:t>
            </a:r>
          </a:p>
          <a:p>
            <a:pPr lvl="1"/>
            <a:r>
              <a:rPr lang="en-US" sz="2600" i="1" dirty="0" smtClean="0">
                <a:solidFill>
                  <a:schemeClr val="tx1"/>
                </a:solidFill>
              </a:rPr>
              <a:t>Learning Disabilities</a:t>
            </a:r>
          </a:p>
          <a:p>
            <a:pPr lvl="1"/>
            <a:r>
              <a:rPr lang="en-US" sz="2600" i="1" dirty="0" smtClean="0">
                <a:solidFill>
                  <a:schemeClr val="tx1"/>
                </a:solidFill>
              </a:rPr>
              <a:t>Standardized tests</a:t>
            </a:r>
          </a:p>
          <a:p>
            <a:r>
              <a:rPr lang="en-US" sz="2600" dirty="0" smtClean="0"/>
              <a:t>Consultation</a:t>
            </a:r>
          </a:p>
          <a:p>
            <a:r>
              <a:rPr lang="en-US" sz="2600" dirty="0" smtClean="0"/>
              <a:t>Training of Graduate Students / Interns</a:t>
            </a:r>
          </a:p>
          <a:p>
            <a:endParaRPr lang="en-US" dirty="0"/>
          </a:p>
        </p:txBody>
      </p:sp>
    </p:spTree>
    <p:extLst>
      <p:ext uri="{BB962C8B-B14F-4D97-AF65-F5344CB8AC3E}">
        <p14:creationId xmlns:p14="http://schemas.microsoft.com/office/powerpoint/2010/main" val="436018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 we will discuss:</a:t>
            </a:r>
            <a:endParaRPr lang="en-US" dirty="0"/>
          </a:p>
        </p:txBody>
      </p:sp>
      <p:sp>
        <p:nvSpPr>
          <p:cNvPr id="3" name="Content Placeholder 2"/>
          <p:cNvSpPr>
            <a:spLocks noGrp="1"/>
          </p:cNvSpPr>
          <p:nvPr>
            <p:ph idx="1"/>
          </p:nvPr>
        </p:nvSpPr>
        <p:spPr/>
        <p:txBody>
          <a:bodyPr/>
          <a:lstStyle/>
          <a:p>
            <a:r>
              <a:rPr lang="en-US" dirty="0" smtClean="0"/>
              <a:t>Guidelines for improving college reading and studying</a:t>
            </a:r>
          </a:p>
          <a:p>
            <a:r>
              <a:rPr lang="en-US" dirty="0" smtClean="0"/>
              <a:t>SQ4R method</a:t>
            </a:r>
          </a:p>
          <a:p>
            <a:r>
              <a:rPr lang="en-US" dirty="0" smtClean="0"/>
              <a:t>Identifying main ideas</a:t>
            </a:r>
          </a:p>
          <a:p>
            <a:r>
              <a:rPr lang="en-US" dirty="0" smtClean="0"/>
              <a:t>Types of Memory</a:t>
            </a:r>
          </a:p>
          <a:p>
            <a:r>
              <a:rPr lang="en-US" dirty="0" smtClean="0"/>
              <a:t>IPS Model</a:t>
            </a:r>
          </a:p>
          <a:p>
            <a:r>
              <a:rPr lang="en-US" dirty="0" smtClean="0"/>
              <a:t>Memory Enhancement Techniques</a:t>
            </a:r>
            <a:endParaRPr lang="en-US" dirty="0"/>
          </a:p>
        </p:txBody>
      </p:sp>
    </p:spTree>
    <p:extLst>
      <p:ext uri="{BB962C8B-B14F-4D97-AF65-F5344CB8AC3E}">
        <p14:creationId xmlns:p14="http://schemas.microsoft.com/office/powerpoint/2010/main" val="3084615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Guidelines for Improving your College Reading and Studying</a:t>
            </a:r>
            <a:endParaRPr lang="en-US" dirty="0"/>
          </a:p>
        </p:txBody>
      </p:sp>
      <p:sp>
        <p:nvSpPr>
          <p:cNvPr id="3" name="Content Placeholder 2"/>
          <p:cNvSpPr>
            <a:spLocks noGrp="1"/>
          </p:cNvSpPr>
          <p:nvPr>
            <p:ph idx="1"/>
          </p:nvPr>
        </p:nvSpPr>
        <p:spPr/>
        <p:txBody>
          <a:bodyPr/>
          <a:lstStyle/>
          <a:p>
            <a:r>
              <a:rPr lang="en-US" dirty="0" smtClean="0"/>
              <a:t>Read all the assigned material in all your classes</a:t>
            </a:r>
          </a:p>
          <a:p>
            <a:r>
              <a:rPr lang="en-US" dirty="0" smtClean="0"/>
              <a:t>Read ahead in all your courses</a:t>
            </a:r>
          </a:p>
          <a:p>
            <a:r>
              <a:rPr lang="en-US" dirty="0" smtClean="0"/>
              <a:t>Read to understand the material</a:t>
            </a:r>
            <a:endParaRPr lang="en-US" dirty="0"/>
          </a:p>
        </p:txBody>
      </p:sp>
    </p:spTree>
    <p:extLst>
      <p:ext uri="{BB962C8B-B14F-4D97-AF65-F5344CB8AC3E}">
        <p14:creationId xmlns:p14="http://schemas.microsoft.com/office/powerpoint/2010/main" val="1058105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Read all the assigned material</a:t>
            </a:r>
            <a:endParaRPr lang="en-US" dirty="0"/>
          </a:p>
        </p:txBody>
      </p:sp>
      <p:sp>
        <p:nvSpPr>
          <p:cNvPr id="3" name="Content Placeholder 2"/>
          <p:cNvSpPr>
            <a:spLocks noGrp="1"/>
          </p:cNvSpPr>
          <p:nvPr>
            <p:ph idx="1"/>
          </p:nvPr>
        </p:nvSpPr>
        <p:spPr/>
        <p:txBody>
          <a:bodyPr/>
          <a:lstStyle/>
          <a:p>
            <a:r>
              <a:rPr lang="en-US" dirty="0" smtClean="0"/>
              <a:t>If instructors assign it, they expect you to read it</a:t>
            </a:r>
          </a:p>
          <a:p>
            <a:r>
              <a:rPr lang="en-US" dirty="0" smtClean="0"/>
              <a:t>Can be tested on lecture or book material</a:t>
            </a:r>
          </a:p>
          <a:p>
            <a:r>
              <a:rPr lang="en-US" dirty="0" smtClean="0"/>
              <a:t>Textbooks are independent sources that you are responsible for learning</a:t>
            </a:r>
            <a:endParaRPr lang="en-US" dirty="0"/>
          </a:p>
        </p:txBody>
      </p:sp>
    </p:spTree>
    <p:extLst>
      <p:ext uri="{BB962C8B-B14F-4D97-AF65-F5344CB8AC3E}">
        <p14:creationId xmlns:p14="http://schemas.microsoft.com/office/powerpoint/2010/main" val="3965072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Read ahead in all your classes</a:t>
            </a:r>
            <a:endParaRPr lang="en-US" dirty="0"/>
          </a:p>
        </p:txBody>
      </p:sp>
      <p:sp>
        <p:nvSpPr>
          <p:cNvPr id="3" name="Content Placeholder 2"/>
          <p:cNvSpPr>
            <a:spLocks noGrp="1"/>
          </p:cNvSpPr>
          <p:nvPr>
            <p:ph idx="1"/>
          </p:nvPr>
        </p:nvSpPr>
        <p:spPr/>
        <p:txBody>
          <a:bodyPr/>
          <a:lstStyle/>
          <a:p>
            <a:r>
              <a:rPr lang="en-US" dirty="0" smtClean="0"/>
              <a:t>Use your syllabus</a:t>
            </a:r>
          </a:p>
          <a:p>
            <a:r>
              <a:rPr lang="en-US" dirty="0" smtClean="0"/>
              <a:t>Ask your teacher when readings are due</a:t>
            </a:r>
          </a:p>
          <a:p>
            <a:r>
              <a:rPr lang="en-US" dirty="0" smtClean="0"/>
              <a:t>Read ahead</a:t>
            </a:r>
          </a:p>
          <a:p>
            <a:r>
              <a:rPr lang="en-US" dirty="0" smtClean="0"/>
              <a:t>Don’t procrastinate!</a:t>
            </a:r>
          </a:p>
        </p:txBody>
      </p:sp>
    </p:spTree>
    <p:extLst>
      <p:ext uri="{BB962C8B-B14F-4D97-AF65-F5344CB8AC3E}">
        <p14:creationId xmlns:p14="http://schemas.microsoft.com/office/powerpoint/2010/main" val="4123141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Read to understand the material</a:t>
            </a:r>
            <a:endParaRPr lang="en-US" dirty="0"/>
          </a:p>
        </p:txBody>
      </p:sp>
      <p:sp>
        <p:nvSpPr>
          <p:cNvPr id="3" name="Content Placeholder 2"/>
          <p:cNvSpPr>
            <a:spLocks noGrp="1"/>
          </p:cNvSpPr>
          <p:nvPr>
            <p:ph idx="1"/>
          </p:nvPr>
        </p:nvSpPr>
        <p:spPr/>
        <p:txBody>
          <a:bodyPr/>
          <a:lstStyle/>
          <a:p>
            <a:r>
              <a:rPr lang="en-US" dirty="0" smtClean="0"/>
              <a:t>Not just a task to “cross off”</a:t>
            </a:r>
          </a:p>
          <a:p>
            <a:r>
              <a:rPr lang="en-US" dirty="0" smtClean="0"/>
              <a:t>Be an active reader</a:t>
            </a:r>
          </a:p>
          <a:p>
            <a:r>
              <a:rPr lang="en-US" dirty="0" smtClean="0"/>
              <a:t>Go for meaning rather than memorization</a:t>
            </a:r>
          </a:p>
          <a:p>
            <a:endParaRPr lang="en-US" dirty="0"/>
          </a:p>
        </p:txBody>
      </p:sp>
    </p:spTree>
    <p:extLst>
      <p:ext uri="{BB962C8B-B14F-4D97-AF65-F5344CB8AC3E}">
        <p14:creationId xmlns:p14="http://schemas.microsoft.com/office/powerpoint/2010/main" val="2777415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SQ4R method</a:t>
            </a:r>
            <a:endParaRPr lang="en-US" dirty="0"/>
          </a:p>
        </p:txBody>
      </p:sp>
      <p:sp>
        <p:nvSpPr>
          <p:cNvPr id="5" name="Content Placeholder 4"/>
          <p:cNvSpPr>
            <a:spLocks noGrp="1"/>
          </p:cNvSpPr>
          <p:nvPr>
            <p:ph idx="1"/>
          </p:nvPr>
        </p:nvSpPr>
        <p:spPr/>
        <p:txBody>
          <a:bodyPr/>
          <a:lstStyle/>
          <a:p>
            <a:r>
              <a:rPr lang="en-US" dirty="0" smtClean="0"/>
              <a:t>Step 1: </a:t>
            </a:r>
            <a:r>
              <a:rPr lang="en-US" b="1" dirty="0" smtClean="0"/>
              <a:t>S</a:t>
            </a:r>
            <a:r>
              <a:rPr lang="en-US" dirty="0" smtClean="0"/>
              <a:t>urvey</a:t>
            </a:r>
          </a:p>
          <a:p>
            <a:r>
              <a:rPr lang="en-US" dirty="0" smtClean="0"/>
              <a:t>Step 2: create your own </a:t>
            </a:r>
            <a:r>
              <a:rPr lang="en-US" b="1" dirty="0" smtClean="0"/>
              <a:t>Q</a:t>
            </a:r>
            <a:r>
              <a:rPr lang="en-US" dirty="0" smtClean="0"/>
              <a:t>uestions</a:t>
            </a:r>
          </a:p>
          <a:p>
            <a:r>
              <a:rPr lang="en-US" dirty="0" smtClean="0"/>
              <a:t>Step 3: </a:t>
            </a:r>
            <a:r>
              <a:rPr lang="en-US" b="1" dirty="0" smtClean="0"/>
              <a:t>R</a:t>
            </a:r>
            <a:r>
              <a:rPr lang="en-US" dirty="0" smtClean="0"/>
              <a:t>ead and </a:t>
            </a:r>
            <a:r>
              <a:rPr lang="en-US" b="1" dirty="0" smtClean="0"/>
              <a:t>R</a:t>
            </a:r>
            <a:r>
              <a:rPr lang="en-US" dirty="0" smtClean="0"/>
              <a:t>eflect</a:t>
            </a:r>
          </a:p>
          <a:p>
            <a:r>
              <a:rPr lang="en-US" dirty="0" smtClean="0"/>
              <a:t>Step 4: </a:t>
            </a:r>
            <a:r>
              <a:rPr lang="en-US" b="1" dirty="0" smtClean="0"/>
              <a:t>R</a:t>
            </a:r>
            <a:r>
              <a:rPr lang="en-US" dirty="0" smtClean="0"/>
              <a:t>ecite and </a:t>
            </a:r>
            <a:r>
              <a:rPr lang="en-US" b="1" dirty="0" smtClean="0"/>
              <a:t>R</a:t>
            </a:r>
            <a:r>
              <a:rPr lang="en-US" dirty="0" smtClean="0"/>
              <a:t>eview</a:t>
            </a:r>
            <a:endParaRPr lang="en-US" dirty="0"/>
          </a:p>
        </p:txBody>
      </p:sp>
    </p:spTree>
    <p:extLst>
      <p:ext uri="{BB962C8B-B14F-4D97-AF65-F5344CB8AC3E}">
        <p14:creationId xmlns:p14="http://schemas.microsoft.com/office/powerpoint/2010/main" val="1289489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Survey</a:t>
            </a:r>
            <a:endParaRPr lang="en-US" dirty="0"/>
          </a:p>
        </p:txBody>
      </p:sp>
      <p:sp>
        <p:nvSpPr>
          <p:cNvPr id="3" name="Content Placeholder 2"/>
          <p:cNvSpPr>
            <a:spLocks noGrp="1"/>
          </p:cNvSpPr>
          <p:nvPr>
            <p:ph idx="1"/>
          </p:nvPr>
        </p:nvSpPr>
        <p:spPr/>
        <p:txBody>
          <a:bodyPr>
            <a:normAutofit/>
          </a:bodyPr>
          <a:lstStyle/>
          <a:p>
            <a:pPr marL="624078" indent="-514350">
              <a:buAutoNum type="arabicParenR"/>
            </a:pPr>
            <a:r>
              <a:rPr lang="en-US" dirty="0" smtClean="0"/>
              <a:t>Read the title of the book or chapter</a:t>
            </a:r>
          </a:p>
          <a:p>
            <a:pPr marL="624078" indent="-514350">
              <a:buAutoNum type="arabicParenR"/>
            </a:pPr>
            <a:r>
              <a:rPr lang="en-US" dirty="0" smtClean="0"/>
              <a:t>Read the preface of the book</a:t>
            </a:r>
          </a:p>
          <a:p>
            <a:pPr marL="624078" indent="-514350">
              <a:buAutoNum type="arabicParenR"/>
            </a:pPr>
            <a:r>
              <a:rPr lang="en-US" dirty="0" smtClean="0"/>
              <a:t>Read the chapter objectives or purpose</a:t>
            </a:r>
          </a:p>
          <a:p>
            <a:pPr marL="624078" indent="-514350">
              <a:buAutoNum type="arabicParenR"/>
            </a:pPr>
            <a:r>
              <a:rPr lang="en-US" dirty="0" smtClean="0"/>
              <a:t>Read the introduction to the chapter</a:t>
            </a:r>
          </a:p>
          <a:p>
            <a:pPr marL="624078" indent="-514350">
              <a:buAutoNum type="arabicParenR"/>
            </a:pPr>
            <a:r>
              <a:rPr lang="en-US" dirty="0" smtClean="0"/>
              <a:t>Read the section headings and subheadings</a:t>
            </a:r>
          </a:p>
          <a:p>
            <a:pPr marL="624078" indent="-514350">
              <a:buAutoNum type="arabicParenR"/>
            </a:pPr>
            <a:r>
              <a:rPr lang="en-US" dirty="0" smtClean="0"/>
              <a:t>Read the review questions or the glossary at the end of the chapter</a:t>
            </a:r>
          </a:p>
          <a:p>
            <a:pPr marL="624078" indent="-514350">
              <a:buAutoNum type="arabicParenR"/>
            </a:pPr>
            <a:r>
              <a:rPr lang="en-US" dirty="0" smtClean="0"/>
              <a:t>Pay attention to visual aids</a:t>
            </a:r>
          </a:p>
          <a:p>
            <a:pPr marL="624078" indent="-514350">
              <a:buAutoNum type="arabicParenR"/>
            </a:pPr>
            <a:r>
              <a:rPr lang="en-US" dirty="0" smtClean="0"/>
              <a:t>Examine any boldface or italicized items</a:t>
            </a:r>
            <a:endParaRPr lang="en-US" dirty="0"/>
          </a:p>
        </p:txBody>
      </p:sp>
    </p:spTree>
    <p:extLst>
      <p:ext uri="{BB962C8B-B14F-4D97-AF65-F5344CB8AC3E}">
        <p14:creationId xmlns:p14="http://schemas.microsoft.com/office/powerpoint/2010/main" val="3226066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Step 2: Create your own Questions</a:t>
            </a:r>
            <a:endParaRPr lang="en-US" dirty="0"/>
          </a:p>
        </p:txBody>
      </p:sp>
      <p:sp>
        <p:nvSpPr>
          <p:cNvPr id="3" name="Content Placeholder 2"/>
          <p:cNvSpPr>
            <a:spLocks noGrp="1"/>
          </p:cNvSpPr>
          <p:nvPr>
            <p:ph idx="1"/>
          </p:nvPr>
        </p:nvSpPr>
        <p:spPr/>
        <p:txBody>
          <a:bodyPr/>
          <a:lstStyle/>
          <a:p>
            <a:r>
              <a:rPr lang="en-US" dirty="0" smtClean="0"/>
              <a:t>Help you become more active while reading</a:t>
            </a:r>
          </a:p>
          <a:p>
            <a:r>
              <a:rPr lang="en-US" dirty="0" smtClean="0"/>
              <a:t>Take information from the text to create queries</a:t>
            </a:r>
          </a:p>
          <a:p>
            <a:r>
              <a:rPr lang="en-US" dirty="0" smtClean="0"/>
              <a:t>Helps to focus because you have purpose</a:t>
            </a:r>
          </a:p>
          <a:p>
            <a:pPr>
              <a:buNone/>
            </a:pPr>
            <a:endParaRPr lang="en-US" dirty="0" smtClean="0"/>
          </a:p>
          <a:p>
            <a:r>
              <a:rPr lang="en-US" dirty="0" smtClean="0"/>
              <a:t>Developing good questions</a:t>
            </a:r>
          </a:p>
          <a:p>
            <a:endParaRPr lang="en-US" dirty="0"/>
          </a:p>
        </p:txBody>
      </p:sp>
    </p:spTree>
    <p:extLst>
      <p:ext uri="{BB962C8B-B14F-4D97-AF65-F5344CB8AC3E}">
        <p14:creationId xmlns:p14="http://schemas.microsoft.com/office/powerpoint/2010/main" val="431035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 Read and Reflect</a:t>
            </a:r>
            <a:endParaRPr lang="en-US" dirty="0"/>
          </a:p>
        </p:txBody>
      </p:sp>
      <p:sp>
        <p:nvSpPr>
          <p:cNvPr id="3" name="Content Placeholder 2"/>
          <p:cNvSpPr>
            <a:spLocks noGrp="1"/>
          </p:cNvSpPr>
          <p:nvPr>
            <p:ph idx="1"/>
          </p:nvPr>
        </p:nvSpPr>
        <p:spPr/>
        <p:txBody>
          <a:bodyPr/>
          <a:lstStyle/>
          <a:p>
            <a:r>
              <a:rPr lang="en-US" dirty="0" smtClean="0"/>
              <a:t>Answer questions while reading</a:t>
            </a:r>
          </a:p>
          <a:p>
            <a:r>
              <a:rPr lang="en-US" dirty="0" smtClean="0"/>
              <a:t>Reflect and put material in your own words</a:t>
            </a:r>
          </a:p>
          <a:p>
            <a:r>
              <a:rPr lang="en-US" dirty="0" smtClean="0"/>
              <a:t>Write or highlight answers</a:t>
            </a:r>
            <a:endParaRPr lang="en-US" dirty="0"/>
          </a:p>
        </p:txBody>
      </p:sp>
    </p:spTree>
    <p:extLst>
      <p:ext uri="{BB962C8B-B14F-4D97-AF65-F5344CB8AC3E}">
        <p14:creationId xmlns:p14="http://schemas.microsoft.com/office/powerpoint/2010/main" val="1004154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on Highlighting </a:t>
            </a:r>
            <a:endParaRPr lang="en-US" dirty="0"/>
          </a:p>
        </p:txBody>
      </p:sp>
      <p:pic>
        <p:nvPicPr>
          <p:cNvPr id="4" name="Content Placeholder 3" descr="untitled.bmp"/>
          <p:cNvPicPr>
            <a:picLocks noGrp="1" noChangeAspect="1"/>
          </p:cNvPicPr>
          <p:nvPr>
            <p:ph idx="1"/>
          </p:nvPr>
        </p:nvPicPr>
        <p:blipFill>
          <a:blip r:embed="rId3" cstate="print"/>
          <a:stretch>
            <a:fillRect/>
          </a:stretch>
        </p:blipFill>
        <p:spPr>
          <a:xfrm>
            <a:off x="1524000" y="2590800"/>
            <a:ext cx="5605343" cy="3597460"/>
          </a:xfrm>
        </p:spPr>
      </p:pic>
    </p:spTree>
    <p:extLst>
      <p:ext uri="{BB962C8B-B14F-4D97-AF65-F5344CB8AC3E}">
        <p14:creationId xmlns:p14="http://schemas.microsoft.com/office/powerpoint/2010/main" val="3938980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on Highlighting </a:t>
            </a:r>
            <a:endParaRPr lang="en-US" dirty="0"/>
          </a:p>
        </p:txBody>
      </p:sp>
      <p:sp>
        <p:nvSpPr>
          <p:cNvPr id="3" name="Content Placeholder 2"/>
          <p:cNvSpPr>
            <a:spLocks noGrp="1"/>
          </p:cNvSpPr>
          <p:nvPr>
            <p:ph idx="1"/>
          </p:nvPr>
        </p:nvSpPr>
        <p:spPr/>
        <p:txBody>
          <a:bodyPr>
            <a:noAutofit/>
          </a:bodyPr>
          <a:lstStyle/>
          <a:p>
            <a:r>
              <a:rPr lang="en-US" sz="2000" dirty="0" smtClean="0"/>
              <a:t>Record </a:t>
            </a:r>
            <a:r>
              <a:rPr lang="en-US" sz="2000" dirty="0"/>
              <a:t>and highlight or star what the professor </a:t>
            </a:r>
            <a:r>
              <a:rPr lang="en-US" sz="2000" dirty="0" smtClean="0"/>
              <a:t>emphasizes</a:t>
            </a:r>
            <a:endParaRPr lang="en-US" sz="2000" dirty="0"/>
          </a:p>
          <a:p>
            <a:r>
              <a:rPr lang="en-US" sz="2000" dirty="0"/>
              <a:t>Write down ALL key terms and </a:t>
            </a:r>
            <a:r>
              <a:rPr lang="en-US" sz="2000" dirty="0" smtClean="0"/>
              <a:t>definitions and underline them</a:t>
            </a:r>
            <a:endParaRPr lang="en-US" sz="2000" dirty="0"/>
          </a:p>
          <a:p>
            <a:r>
              <a:rPr lang="en-US" sz="2000" dirty="0" smtClean="0"/>
              <a:t>Underline words, phrases, or sentences that signify supporting material or your professor emphasis</a:t>
            </a:r>
          </a:p>
          <a:p>
            <a:pPr lvl="0"/>
            <a:r>
              <a:rPr lang="en-US" sz="2000" dirty="0" smtClean="0"/>
              <a:t>Highlight words, phrases, sentences that signify the main idea</a:t>
            </a:r>
          </a:p>
          <a:p>
            <a:pPr lvl="0"/>
            <a:r>
              <a:rPr lang="en-US" sz="2000" dirty="0" smtClean="0"/>
              <a:t>Use asterisks (*) to indicate importance</a:t>
            </a:r>
          </a:p>
          <a:p>
            <a:pPr lvl="0"/>
            <a:r>
              <a:rPr lang="en-US" sz="2000" dirty="0" smtClean="0"/>
              <a:t>Placing a question mark (?) in the margin opposite the lines or paragraph which you do not understand</a:t>
            </a:r>
            <a:endParaRPr lang="en-US" sz="2000" b="1" dirty="0" smtClean="0"/>
          </a:p>
          <a:p>
            <a:pPr lvl="0"/>
            <a:r>
              <a:rPr lang="en-US" sz="2000" b="1" dirty="0" smtClean="0"/>
              <a:t>Disagree: </a:t>
            </a:r>
            <a:r>
              <a:rPr lang="en-US" sz="2000" dirty="0" smtClean="0"/>
              <a:t>Write the word disagree in the margin alongside the idea or paragraph with which you disagree</a:t>
            </a:r>
          </a:p>
          <a:p>
            <a:pPr lvl="0"/>
            <a:r>
              <a:rPr lang="en-US" sz="2000" dirty="0" smtClean="0"/>
              <a:t>Use the top and bottom margins of the book to write in your own thoughts and concepts</a:t>
            </a:r>
          </a:p>
          <a:p>
            <a:pPr lvl="0"/>
            <a:r>
              <a:rPr lang="en-US" sz="2000" dirty="0" smtClean="0"/>
              <a:t>Jot in the margins next to paragraphs or sections, brief summaries</a:t>
            </a:r>
          </a:p>
        </p:txBody>
      </p:sp>
    </p:spTree>
    <p:extLst>
      <p:ext uri="{BB962C8B-B14F-4D97-AF65-F5344CB8AC3E}">
        <p14:creationId xmlns:p14="http://schemas.microsoft.com/office/powerpoint/2010/main" val="2658972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 Recite and Review</a:t>
            </a:r>
            <a:endParaRPr lang="en-US" dirty="0"/>
          </a:p>
        </p:txBody>
      </p:sp>
      <p:sp>
        <p:nvSpPr>
          <p:cNvPr id="3" name="Content Placeholder 2"/>
          <p:cNvSpPr>
            <a:spLocks noGrp="1"/>
          </p:cNvSpPr>
          <p:nvPr>
            <p:ph idx="1"/>
          </p:nvPr>
        </p:nvSpPr>
        <p:spPr/>
        <p:txBody>
          <a:bodyPr/>
          <a:lstStyle/>
          <a:p>
            <a:r>
              <a:rPr lang="en-US" dirty="0" smtClean="0"/>
              <a:t>Review each major section</a:t>
            </a:r>
          </a:p>
          <a:p>
            <a:r>
              <a:rPr lang="en-US" dirty="0" smtClean="0"/>
              <a:t>Review your reading immediately upon finishing</a:t>
            </a:r>
          </a:p>
          <a:p>
            <a:r>
              <a:rPr lang="en-US" dirty="0" smtClean="0"/>
              <a:t>Review within one day after your finish your reading assignment</a:t>
            </a:r>
          </a:p>
          <a:p>
            <a:r>
              <a:rPr lang="en-US" dirty="0" smtClean="0"/>
              <a:t>Review at the end of each week</a:t>
            </a:r>
            <a:endParaRPr lang="en-US" dirty="0"/>
          </a:p>
        </p:txBody>
      </p:sp>
    </p:spTree>
    <p:extLst>
      <p:ext uri="{BB962C8B-B14F-4D97-AF65-F5344CB8AC3E}">
        <p14:creationId xmlns:p14="http://schemas.microsoft.com/office/powerpoint/2010/main" val="1518446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the Main Ideas</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6410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Understanding the “Big Picture”</a:t>
            </a:r>
            <a:endParaRPr lang="en-US" dirty="0"/>
          </a:p>
        </p:txBody>
      </p:sp>
      <p:sp>
        <p:nvSpPr>
          <p:cNvPr id="5" name="Content Placeholder 4"/>
          <p:cNvSpPr>
            <a:spLocks noGrp="1"/>
          </p:cNvSpPr>
          <p:nvPr>
            <p:ph idx="1"/>
          </p:nvPr>
        </p:nvSpPr>
        <p:spPr/>
        <p:txBody>
          <a:bodyPr/>
          <a:lstStyle/>
          <a:p>
            <a:r>
              <a:rPr lang="en-US" dirty="0" smtClean="0"/>
              <a:t>Pay attention to introductory and concluding remarks</a:t>
            </a:r>
          </a:p>
          <a:p>
            <a:r>
              <a:rPr lang="en-US" dirty="0" smtClean="0"/>
              <a:t>Pay attention to the text that is boldfaced, italicized, indented or otherwise made prominent</a:t>
            </a:r>
          </a:p>
          <a:p>
            <a:r>
              <a:rPr lang="en-US" dirty="0" smtClean="0"/>
              <a:t>Pay attention to items in list form</a:t>
            </a:r>
          </a:p>
          <a:p>
            <a:r>
              <a:rPr lang="en-US" dirty="0" smtClean="0"/>
              <a:t>Look for “in summary” “in conclusion” etc.</a:t>
            </a:r>
          </a:p>
          <a:p>
            <a:r>
              <a:rPr lang="en-US" dirty="0" smtClean="0"/>
              <a:t>Pay attention to the visual aides</a:t>
            </a:r>
            <a:endParaRPr lang="en-US" dirty="0"/>
          </a:p>
        </p:txBody>
      </p:sp>
    </p:spTree>
    <p:extLst>
      <p:ext uri="{BB962C8B-B14F-4D97-AF65-F5344CB8AC3E}">
        <p14:creationId xmlns:p14="http://schemas.microsoft.com/office/powerpoint/2010/main" val="3876464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4294967295"/>
          </p:nvPr>
        </p:nvSpPr>
        <p:spPr>
          <a:xfrm>
            <a:off x="1371600" y="3367088"/>
            <a:ext cx="7772400" cy="1509712"/>
          </a:xfrm>
        </p:spPr>
        <p:txBody>
          <a:bodyPr/>
          <a:lstStyle/>
          <a:p>
            <a:pPr>
              <a:buNone/>
            </a:pPr>
            <a:r>
              <a:rPr lang="en-US" dirty="0" smtClean="0"/>
              <a:t>Also will need to notice the details!</a:t>
            </a:r>
            <a:endParaRPr lang="en-US" dirty="0"/>
          </a:p>
        </p:txBody>
      </p:sp>
    </p:spTree>
    <p:extLst>
      <p:ext uri="{BB962C8B-B14F-4D97-AF65-F5344CB8AC3E}">
        <p14:creationId xmlns:p14="http://schemas.microsoft.com/office/powerpoint/2010/main" val="503966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99388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is Memory?</a:t>
            </a:r>
            <a:endParaRPr lang="en-US" dirty="0"/>
          </a:p>
        </p:txBody>
      </p:sp>
      <p:sp>
        <p:nvSpPr>
          <p:cNvPr id="5" name="Content Placeholder 4"/>
          <p:cNvSpPr>
            <a:spLocks noGrp="1"/>
          </p:cNvSpPr>
          <p:nvPr>
            <p:ph idx="1"/>
          </p:nvPr>
        </p:nvSpPr>
        <p:spPr/>
        <p:txBody>
          <a:bodyPr/>
          <a:lstStyle/>
          <a:p>
            <a:r>
              <a:rPr lang="en-US" dirty="0" smtClean="0"/>
              <a:t>Mental ability to recall or recognize experiences or information that you have been exposed to in the past</a:t>
            </a:r>
          </a:p>
          <a:p>
            <a:endParaRPr lang="en-US" dirty="0" smtClean="0"/>
          </a:p>
          <a:p>
            <a:r>
              <a:rPr lang="en-US" dirty="0" smtClean="0"/>
              <a:t>Memory is more complex than this though</a:t>
            </a:r>
            <a:endParaRPr lang="en-US" dirty="0"/>
          </a:p>
        </p:txBody>
      </p:sp>
    </p:spTree>
    <p:extLst>
      <p:ext uri="{BB962C8B-B14F-4D97-AF65-F5344CB8AC3E}">
        <p14:creationId xmlns:p14="http://schemas.microsoft.com/office/powerpoint/2010/main" val="1518348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IPS Model</a:t>
            </a:r>
            <a:endParaRPr lang="en-US" dirty="0"/>
          </a:p>
        </p:txBody>
      </p:sp>
      <p:sp>
        <p:nvSpPr>
          <p:cNvPr id="3" name="Content Placeholder 2"/>
          <p:cNvSpPr>
            <a:spLocks noGrp="1"/>
          </p:cNvSpPr>
          <p:nvPr>
            <p:ph idx="1"/>
          </p:nvPr>
        </p:nvSpPr>
        <p:spPr/>
        <p:txBody>
          <a:bodyPr/>
          <a:lstStyle/>
          <a:p>
            <a:r>
              <a:rPr lang="en-US" dirty="0" smtClean="0"/>
              <a:t>3 independent but interrelated systems</a:t>
            </a:r>
          </a:p>
          <a:p>
            <a:pPr lvl="1"/>
            <a:r>
              <a:rPr lang="en-US" dirty="0" smtClean="0"/>
              <a:t>Sensory memory</a:t>
            </a:r>
          </a:p>
          <a:p>
            <a:pPr lvl="1"/>
            <a:r>
              <a:rPr lang="en-US" dirty="0" smtClean="0"/>
              <a:t>Working memory</a:t>
            </a:r>
          </a:p>
          <a:p>
            <a:pPr lvl="1"/>
            <a:r>
              <a:rPr lang="en-US" dirty="0" smtClean="0"/>
              <a:t>Long term memory</a:t>
            </a:r>
          </a:p>
          <a:p>
            <a:r>
              <a:rPr lang="en-US" dirty="0" smtClean="0"/>
              <a:t>Information enters through senses</a:t>
            </a:r>
            <a:endParaRPr lang="en-US" dirty="0"/>
          </a:p>
        </p:txBody>
      </p:sp>
    </p:spTree>
    <p:extLst>
      <p:ext uri="{BB962C8B-B14F-4D97-AF65-F5344CB8AC3E}">
        <p14:creationId xmlns:p14="http://schemas.microsoft.com/office/powerpoint/2010/main" val="2732959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Sensory Memory</a:t>
            </a:r>
            <a:endParaRPr lang="en-US" dirty="0"/>
          </a:p>
        </p:txBody>
      </p:sp>
      <p:sp>
        <p:nvSpPr>
          <p:cNvPr id="3" name="Content Placeholder 2"/>
          <p:cNvSpPr>
            <a:spLocks noGrp="1"/>
          </p:cNvSpPr>
          <p:nvPr>
            <p:ph idx="1"/>
          </p:nvPr>
        </p:nvSpPr>
        <p:spPr/>
        <p:txBody>
          <a:bodyPr/>
          <a:lstStyle/>
          <a:p>
            <a:r>
              <a:rPr lang="en-US" dirty="0" smtClean="0"/>
              <a:t>Gateway to memory system</a:t>
            </a:r>
          </a:p>
          <a:p>
            <a:r>
              <a:rPr lang="en-US" dirty="0" smtClean="0"/>
              <a:t>Very brief &amp; will rapidly decay; being pushed out by other incoming sense memory</a:t>
            </a:r>
          </a:p>
          <a:p>
            <a:r>
              <a:rPr lang="en-US" dirty="0" smtClean="0"/>
              <a:t>Attention is key to the cognitive process</a:t>
            </a:r>
          </a:p>
          <a:p>
            <a:pPr lvl="1"/>
            <a:r>
              <a:rPr lang="en-US" dirty="0" smtClean="0"/>
              <a:t>Our brains connect certain memories to others, allowing us to remember one thing as we remember another.</a:t>
            </a:r>
          </a:p>
        </p:txBody>
      </p:sp>
    </p:spTree>
    <p:extLst>
      <p:ext uri="{BB962C8B-B14F-4D97-AF65-F5344CB8AC3E}">
        <p14:creationId xmlns:p14="http://schemas.microsoft.com/office/powerpoint/2010/main" val="2715840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Working Memory (Short Term Memory)</a:t>
            </a:r>
            <a:endParaRPr lang="en-US" dirty="0"/>
          </a:p>
        </p:txBody>
      </p:sp>
      <p:sp>
        <p:nvSpPr>
          <p:cNvPr id="3" name="Content Placeholder 2"/>
          <p:cNvSpPr>
            <a:spLocks noGrp="1"/>
          </p:cNvSpPr>
          <p:nvPr>
            <p:ph idx="1"/>
          </p:nvPr>
        </p:nvSpPr>
        <p:spPr/>
        <p:txBody>
          <a:bodyPr/>
          <a:lstStyle/>
          <a:p>
            <a:r>
              <a:rPr lang="en-US" dirty="0" smtClean="0"/>
              <a:t>Limited by capacity and duration</a:t>
            </a:r>
          </a:p>
          <a:p>
            <a:r>
              <a:rPr lang="en-US" dirty="0" smtClean="0"/>
              <a:t>Need to either actively rehearse or transfer to long-term memory</a:t>
            </a:r>
          </a:p>
          <a:p>
            <a:r>
              <a:rPr lang="en-US" dirty="0" smtClean="0"/>
              <a:t>Another kind of short-term memory?</a:t>
            </a:r>
          </a:p>
          <a:p>
            <a:r>
              <a:rPr lang="en-US" dirty="0" smtClean="0"/>
              <a:t>3 things generally happen to information transferred to Working Memory</a:t>
            </a:r>
            <a:endParaRPr lang="en-US" dirty="0"/>
          </a:p>
        </p:txBody>
      </p:sp>
    </p:spTree>
    <p:extLst>
      <p:ext uri="{BB962C8B-B14F-4D97-AF65-F5344CB8AC3E}">
        <p14:creationId xmlns:p14="http://schemas.microsoft.com/office/powerpoint/2010/main" val="371978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Long-Term Memory</a:t>
            </a:r>
            <a:endParaRPr lang="en-US" dirty="0"/>
          </a:p>
        </p:txBody>
      </p:sp>
      <p:sp>
        <p:nvSpPr>
          <p:cNvPr id="3" name="Content Placeholder 2"/>
          <p:cNvSpPr>
            <a:spLocks noGrp="1"/>
          </p:cNvSpPr>
          <p:nvPr>
            <p:ph idx="1"/>
          </p:nvPr>
        </p:nvSpPr>
        <p:spPr/>
        <p:txBody>
          <a:bodyPr/>
          <a:lstStyle/>
          <a:p>
            <a:r>
              <a:rPr lang="en-US" dirty="0" smtClean="0"/>
              <a:t>Permanent storage place</a:t>
            </a:r>
          </a:p>
          <a:p>
            <a:r>
              <a:rPr lang="en-US" dirty="0" smtClean="0"/>
              <a:t>Storage</a:t>
            </a:r>
          </a:p>
          <a:p>
            <a:r>
              <a:rPr lang="en-US" dirty="0" smtClean="0"/>
              <a:t>Retrieval</a:t>
            </a:r>
          </a:p>
          <a:p>
            <a:endParaRPr lang="en-US" dirty="0"/>
          </a:p>
        </p:txBody>
      </p:sp>
    </p:spTree>
    <p:extLst>
      <p:ext uri="{BB962C8B-B14F-4D97-AF65-F5344CB8AC3E}">
        <p14:creationId xmlns:p14="http://schemas.microsoft.com/office/powerpoint/2010/main" val="1394349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Memory Enhancement Techniques</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5255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Rehearsal and Recitation</a:t>
            </a:r>
            <a:endParaRPr lang="en-US" dirty="0"/>
          </a:p>
        </p:txBody>
      </p:sp>
      <p:sp>
        <p:nvSpPr>
          <p:cNvPr id="5" name="Content Placeholder 4"/>
          <p:cNvSpPr>
            <a:spLocks noGrp="1"/>
          </p:cNvSpPr>
          <p:nvPr>
            <p:ph idx="1"/>
          </p:nvPr>
        </p:nvSpPr>
        <p:spPr/>
        <p:txBody>
          <a:bodyPr/>
          <a:lstStyle/>
          <a:p>
            <a:r>
              <a:rPr lang="en-US" dirty="0" smtClean="0"/>
              <a:t>Recitation requires you to think about what you are taking in by reading material in small segments, converting it to your own words, &amp; testing yourself for recall</a:t>
            </a:r>
            <a:endParaRPr lang="en-US" dirty="0"/>
          </a:p>
        </p:txBody>
      </p:sp>
    </p:spTree>
    <p:extLst>
      <p:ext uri="{BB962C8B-B14F-4D97-AF65-F5344CB8AC3E}">
        <p14:creationId xmlns:p14="http://schemas.microsoft.com/office/powerpoint/2010/main" val="2192536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a:t>
            </a:r>
            <a:endParaRPr lang="en-US" dirty="0"/>
          </a:p>
        </p:txBody>
      </p:sp>
      <p:sp>
        <p:nvSpPr>
          <p:cNvPr id="3" name="Content Placeholder 2"/>
          <p:cNvSpPr>
            <a:spLocks noGrp="1"/>
          </p:cNvSpPr>
          <p:nvPr>
            <p:ph idx="1"/>
          </p:nvPr>
        </p:nvSpPr>
        <p:spPr/>
        <p:txBody>
          <a:bodyPr/>
          <a:lstStyle/>
          <a:p>
            <a:r>
              <a:rPr lang="en-US" dirty="0" smtClean="0"/>
              <a:t>Often occur naturally</a:t>
            </a:r>
          </a:p>
          <a:p>
            <a:r>
              <a:rPr lang="en-US" dirty="0" smtClean="0"/>
              <a:t>Link new material to what you have stored in memory</a:t>
            </a:r>
          </a:p>
          <a:p>
            <a:r>
              <a:rPr lang="en-US" dirty="0" smtClean="0"/>
              <a:t>Importance of FYE and Intro courses</a:t>
            </a:r>
          </a:p>
          <a:p>
            <a:pPr>
              <a:buNone/>
            </a:pPr>
            <a:endParaRPr lang="en-US" dirty="0"/>
          </a:p>
        </p:txBody>
      </p:sp>
    </p:spTree>
    <p:extLst>
      <p:ext uri="{BB962C8B-B14F-4D97-AF65-F5344CB8AC3E}">
        <p14:creationId xmlns:p14="http://schemas.microsoft.com/office/powerpoint/2010/main" val="4040753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Categorizing</a:t>
            </a:r>
            <a:endParaRPr lang="en-US" dirty="0"/>
          </a:p>
        </p:txBody>
      </p:sp>
      <p:sp>
        <p:nvSpPr>
          <p:cNvPr id="3" name="Content Placeholder 2"/>
          <p:cNvSpPr>
            <a:spLocks noGrp="1"/>
          </p:cNvSpPr>
          <p:nvPr>
            <p:ph idx="1"/>
          </p:nvPr>
        </p:nvSpPr>
        <p:spPr/>
        <p:txBody>
          <a:bodyPr/>
          <a:lstStyle/>
          <a:p>
            <a:r>
              <a:rPr lang="en-US" dirty="0" smtClean="0"/>
              <a:t>Grouping</a:t>
            </a:r>
          </a:p>
          <a:p>
            <a:r>
              <a:rPr lang="en-US" dirty="0" smtClean="0"/>
              <a:t>Find a concept, theme, or feature that pulls together the terms or items you need to remember</a:t>
            </a:r>
            <a:endParaRPr lang="en-US" dirty="0"/>
          </a:p>
        </p:txBody>
      </p:sp>
    </p:spTree>
    <p:extLst>
      <p:ext uri="{BB962C8B-B14F-4D97-AF65-F5344CB8AC3E}">
        <p14:creationId xmlns:p14="http://schemas.microsoft.com/office/powerpoint/2010/main" val="4003719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Chunking</a:t>
            </a:r>
            <a:endParaRPr lang="en-US" dirty="0"/>
          </a:p>
        </p:txBody>
      </p:sp>
      <p:sp>
        <p:nvSpPr>
          <p:cNvPr id="3" name="Content Placeholder 2"/>
          <p:cNvSpPr>
            <a:spLocks noGrp="1"/>
          </p:cNvSpPr>
          <p:nvPr>
            <p:ph idx="1"/>
          </p:nvPr>
        </p:nvSpPr>
        <p:spPr/>
        <p:txBody>
          <a:bodyPr/>
          <a:lstStyle/>
          <a:p>
            <a:r>
              <a:rPr lang="en-US" dirty="0" smtClean="0"/>
              <a:t>Natural process that occurs when taking many individual bits of information and combine them into larger units or chunks</a:t>
            </a:r>
          </a:p>
          <a:p>
            <a:r>
              <a:rPr lang="en-US" dirty="0" smtClean="0"/>
              <a:t>Decrease the # of items to remember, but increase the size</a:t>
            </a:r>
            <a:endParaRPr lang="en-US" dirty="0"/>
          </a:p>
        </p:txBody>
      </p:sp>
    </p:spTree>
    <p:extLst>
      <p:ext uri="{BB962C8B-B14F-4D97-AF65-F5344CB8AC3E}">
        <p14:creationId xmlns:p14="http://schemas.microsoft.com/office/powerpoint/2010/main" val="2189308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Acronyms</a:t>
            </a:r>
            <a:endParaRPr lang="en-US" dirty="0"/>
          </a:p>
        </p:txBody>
      </p:sp>
      <p:sp>
        <p:nvSpPr>
          <p:cNvPr id="3" name="Content Placeholder 2"/>
          <p:cNvSpPr>
            <a:spLocks noGrp="1"/>
          </p:cNvSpPr>
          <p:nvPr>
            <p:ph idx="1"/>
          </p:nvPr>
        </p:nvSpPr>
        <p:spPr/>
        <p:txBody>
          <a:bodyPr/>
          <a:lstStyle/>
          <a:p>
            <a:r>
              <a:rPr lang="en-US" dirty="0" smtClean="0"/>
              <a:t>Words formed by using the beginning letters of several words to form a new word</a:t>
            </a:r>
          </a:p>
          <a:p>
            <a:r>
              <a:rPr lang="en-US" dirty="0" smtClean="0"/>
              <a:t>Can be actual words or nonsensical</a:t>
            </a:r>
          </a:p>
          <a:p>
            <a:pPr lvl="1">
              <a:buNone/>
            </a:pPr>
            <a:endParaRPr lang="en-US" dirty="0" smtClean="0"/>
          </a:p>
          <a:p>
            <a:pPr lvl="1"/>
            <a:endParaRPr lang="en-US" dirty="0" smtClean="0"/>
          </a:p>
          <a:p>
            <a:endParaRPr lang="en-US" dirty="0"/>
          </a:p>
        </p:txBody>
      </p:sp>
    </p:spTree>
    <p:extLst>
      <p:ext uri="{BB962C8B-B14F-4D97-AF65-F5344CB8AC3E}">
        <p14:creationId xmlns:p14="http://schemas.microsoft.com/office/powerpoint/2010/main" val="1984087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 TIME!</a:t>
            </a:r>
            <a:endParaRPr lang="en-US" dirty="0"/>
          </a:p>
        </p:txBody>
      </p:sp>
      <p:sp>
        <p:nvSpPr>
          <p:cNvPr id="3" name="Content Placeholder 2"/>
          <p:cNvSpPr>
            <a:spLocks noGrp="1"/>
          </p:cNvSpPr>
          <p:nvPr>
            <p:ph idx="1"/>
          </p:nvPr>
        </p:nvSpPr>
        <p:spPr/>
        <p:txBody>
          <a:bodyPr/>
          <a:lstStyle/>
          <a:p>
            <a:r>
              <a:rPr lang="en-US" dirty="0" smtClean="0"/>
              <a:t>Do you know what these mean??</a:t>
            </a:r>
          </a:p>
          <a:p>
            <a:pPr lvl="1"/>
            <a:r>
              <a:rPr lang="en-US" dirty="0" smtClean="0"/>
              <a:t>AIDS</a:t>
            </a:r>
          </a:p>
          <a:p>
            <a:pPr lvl="1"/>
            <a:r>
              <a:rPr lang="en-US" dirty="0" smtClean="0"/>
              <a:t>SCUBA</a:t>
            </a:r>
          </a:p>
          <a:p>
            <a:pPr lvl="1"/>
            <a:r>
              <a:rPr lang="en-US" dirty="0" smtClean="0"/>
              <a:t>AKA</a:t>
            </a:r>
          </a:p>
          <a:p>
            <a:pPr lvl="1"/>
            <a:r>
              <a:rPr lang="en-US" dirty="0" smtClean="0"/>
              <a:t>ROYGBIV</a:t>
            </a:r>
            <a:endParaRPr lang="en-US" dirty="0"/>
          </a:p>
        </p:txBody>
      </p:sp>
    </p:spTree>
    <p:extLst>
      <p:ext uri="{BB962C8B-B14F-4D97-AF65-F5344CB8AC3E}">
        <p14:creationId xmlns:p14="http://schemas.microsoft.com/office/powerpoint/2010/main" val="2695534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Pictures &amp; Analogies</a:t>
            </a:r>
            <a:endParaRPr lang="en-US" dirty="0"/>
          </a:p>
        </p:txBody>
      </p:sp>
      <p:sp>
        <p:nvSpPr>
          <p:cNvPr id="3" name="Content Placeholder 2"/>
          <p:cNvSpPr>
            <a:spLocks noGrp="1"/>
          </p:cNvSpPr>
          <p:nvPr>
            <p:ph idx="1"/>
          </p:nvPr>
        </p:nvSpPr>
        <p:spPr/>
        <p:txBody>
          <a:bodyPr/>
          <a:lstStyle/>
          <a:p>
            <a:r>
              <a:rPr lang="en-US" dirty="0" smtClean="0"/>
              <a:t>Visual aides such as graphic organizers</a:t>
            </a:r>
          </a:p>
          <a:p>
            <a:r>
              <a:rPr lang="en-US" dirty="0" smtClean="0"/>
              <a:t>Pictures can be drawn or just visualized in the mind</a:t>
            </a:r>
          </a:p>
          <a:p>
            <a:endParaRPr lang="en-US" dirty="0" smtClean="0"/>
          </a:p>
          <a:p>
            <a:r>
              <a:rPr lang="en-US" dirty="0" smtClean="0"/>
              <a:t>Relate new material to common concepts and situations</a:t>
            </a:r>
          </a:p>
          <a:p>
            <a:r>
              <a:rPr lang="en-US" dirty="0" smtClean="0"/>
              <a:t>Take the abstract &amp; make it concrete and understandable</a:t>
            </a:r>
            <a:endParaRPr lang="en-US" dirty="0"/>
          </a:p>
        </p:txBody>
      </p:sp>
    </p:spTree>
    <p:extLst>
      <p:ext uri="{BB962C8B-B14F-4D97-AF65-F5344CB8AC3E}">
        <p14:creationId xmlns:p14="http://schemas.microsoft.com/office/powerpoint/2010/main" val="8869891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Questions or Comments?</a:t>
            </a:r>
            <a:endParaRPr lang="en-US" dirty="0"/>
          </a:p>
        </p:txBody>
      </p:sp>
      <p:sp>
        <p:nvSpPr>
          <p:cNvPr id="5" name="Text Placeholder 4"/>
          <p:cNvSpPr>
            <a:spLocks noGrp="1"/>
          </p:cNvSpPr>
          <p:nvPr>
            <p:ph type="body" idx="1"/>
          </p:nvPr>
        </p:nvSpPr>
        <p:spPr/>
        <p:txBody>
          <a:bodyPr/>
          <a:lstStyle/>
          <a:p>
            <a:pPr algn="ctr"/>
            <a:r>
              <a:rPr lang="en-US" dirty="0" smtClean="0"/>
              <a:t>Contact the University Counseling Center at 309-298-2453</a:t>
            </a:r>
            <a:endParaRPr lang="en-US" dirty="0"/>
          </a:p>
        </p:txBody>
      </p:sp>
    </p:spTree>
    <p:extLst>
      <p:ext uri="{BB962C8B-B14F-4D97-AF65-F5344CB8AC3E}">
        <p14:creationId xmlns:p14="http://schemas.microsoft.com/office/powerpoint/2010/main" val="3610733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834806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148</TotalTime>
  <Words>1993</Words>
  <Application>Microsoft Office PowerPoint</Application>
  <PresentationFormat>On-screen Show (4:3)</PresentationFormat>
  <Paragraphs>255</Paragraphs>
  <Slides>34</Slides>
  <Notes>32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Urban</vt:lpstr>
      <vt:lpstr>Reading Comprehension and Memory</vt:lpstr>
      <vt:lpstr>UCC</vt:lpstr>
      <vt:lpstr>UCC services</vt:lpstr>
      <vt:lpstr>Today we will discuss:</vt:lpstr>
      <vt:lpstr>3 Guidelines for Improving your College Reading and Studying</vt:lpstr>
      <vt:lpstr>Read all the assigned material</vt:lpstr>
      <vt:lpstr>Read ahead in all your classes</vt:lpstr>
      <vt:lpstr>Read to understand the material</vt:lpstr>
      <vt:lpstr>SQ4R method</vt:lpstr>
      <vt:lpstr>Step 1: Survey</vt:lpstr>
      <vt:lpstr>Step 2: Create your own Questions</vt:lpstr>
      <vt:lpstr>Step 3: Read and Reflect</vt:lpstr>
      <vt:lpstr>Tips on Highlighting </vt:lpstr>
      <vt:lpstr>Tips on Highlighting </vt:lpstr>
      <vt:lpstr>Step 4: Recite and Review</vt:lpstr>
      <vt:lpstr>Identifying the Main Ideas</vt:lpstr>
      <vt:lpstr>Understanding the “Big Picture”</vt:lpstr>
      <vt:lpstr>PowerPoint Presentation</vt:lpstr>
      <vt:lpstr>Memory</vt:lpstr>
      <vt:lpstr>What is Memory?</vt:lpstr>
      <vt:lpstr>IPS Model</vt:lpstr>
      <vt:lpstr>Sensory Memory</vt:lpstr>
      <vt:lpstr>Working Memory (Short Term Memory)</vt:lpstr>
      <vt:lpstr>Long-Term Memory</vt:lpstr>
      <vt:lpstr>Memory Enhancement Techniques</vt:lpstr>
      <vt:lpstr>Rehearsal and Recitation</vt:lpstr>
      <vt:lpstr>Association</vt:lpstr>
      <vt:lpstr>Categorizing</vt:lpstr>
      <vt:lpstr>Chunking</vt:lpstr>
      <vt:lpstr>Acronyms</vt:lpstr>
      <vt:lpstr>QUIZ TIME!</vt:lpstr>
      <vt:lpstr>Pictures &amp; Analogies</vt:lpstr>
      <vt:lpstr>Questions or Comments?</vt:lpstr>
      <vt:lpstr>Thank You!</vt:lpstr>
    </vt:vector>
  </TitlesOfParts>
  <Company>Western Illinois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Comprehension and Memory</dc:title>
  <dc:creator>Western Illinois University</dc:creator>
  <cp:lastModifiedBy>user</cp:lastModifiedBy>
  <cp:revision>20</cp:revision>
  <dcterms:created xsi:type="dcterms:W3CDTF">2015-11-04T20:29:27Z</dcterms:created>
  <dcterms:modified xsi:type="dcterms:W3CDTF">2016-03-02T15:19:13Z</dcterms:modified>
</cp:coreProperties>
</file>