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6"/>
  </p:notesMasterIdLst>
  <p:sldIdLst>
    <p:sldId id="256" r:id="rId2"/>
    <p:sldId id="257" r:id="rId3"/>
    <p:sldId id="258" r:id="rId4"/>
    <p:sldId id="263" r:id="rId5"/>
    <p:sldId id="264" r:id="rId6"/>
    <p:sldId id="265" r:id="rId7"/>
    <p:sldId id="266" r:id="rId8"/>
    <p:sldId id="267" r:id="rId9"/>
    <p:sldId id="268" r:id="rId10"/>
    <p:sldId id="269" r:id="rId11"/>
    <p:sldId id="270" r:id="rId12"/>
    <p:sldId id="271" r:id="rId13"/>
    <p:sldId id="272" r:id="rId14"/>
    <p:sldId id="260" r:id="rId15"/>
    <p:sldId id="261" r:id="rId16"/>
    <p:sldId id="274" r:id="rId17"/>
    <p:sldId id="275" r:id="rId18"/>
    <p:sldId id="276" r:id="rId19"/>
    <p:sldId id="273" r:id="rId20"/>
    <p:sldId id="278" r:id="rId21"/>
    <p:sldId id="280" r:id="rId22"/>
    <p:sldId id="262" r:id="rId23"/>
    <p:sldId id="277" r:id="rId24"/>
    <p:sldId id="291" r:id="rId25"/>
    <p:sldId id="284" r:id="rId26"/>
    <p:sldId id="283" r:id="rId27"/>
    <p:sldId id="285" r:id="rId28"/>
    <p:sldId id="286" r:id="rId29"/>
    <p:sldId id="287" r:id="rId30"/>
    <p:sldId id="288" r:id="rId31"/>
    <p:sldId id="289" r:id="rId32"/>
    <p:sldId id="290" r:id="rId33"/>
    <p:sldId id="281" r:id="rId34"/>
    <p:sldId id="282" r:id="rId3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588" autoAdjust="0"/>
  </p:normalViewPr>
  <p:slideViewPr>
    <p:cSldViewPr>
      <p:cViewPr varScale="1">
        <p:scale>
          <a:sx n="92" d="100"/>
          <a:sy n="92" d="100"/>
        </p:scale>
        <p:origin x="-218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7E19BA3-E181-4CC7-B975-3F050CE3DBEA}" type="datetimeFigureOut">
              <a:rPr lang="en-US" smtClean="0"/>
              <a:t>3/2/2016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011390C-DFB3-4CC1-B20D-70346FEE2A6E}" type="slidenum">
              <a:rPr lang="en-US" smtClean="0"/>
              <a:t>‹#›</a:t>
            </a:fld>
            <a:endParaRPr lang="en-US" dirty="0"/>
          </a:p>
        </p:txBody>
      </p:sp>
    </p:spTree>
    <p:extLst>
      <p:ext uri="{BB962C8B-B14F-4D97-AF65-F5344CB8AC3E}">
        <p14:creationId xmlns:p14="http://schemas.microsoft.com/office/powerpoint/2010/main" val="42803383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11390C-DFB3-4CC1-B20D-70346FEE2A6E}" type="slidenum">
              <a:rPr lang="en-US" smtClean="0"/>
              <a:t>1</a:t>
            </a:fld>
            <a:endParaRPr lang="en-US" dirty="0"/>
          </a:p>
        </p:txBody>
      </p:sp>
    </p:spTree>
    <p:extLst>
      <p:ext uri="{BB962C8B-B14F-4D97-AF65-F5344CB8AC3E}">
        <p14:creationId xmlns:p14="http://schemas.microsoft.com/office/powerpoint/2010/main" val="3687694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11390C-DFB3-4CC1-B20D-70346FEE2A6E}" type="slidenum">
              <a:rPr lang="en-US" smtClean="0"/>
              <a:t>2</a:t>
            </a:fld>
            <a:endParaRPr lang="en-US" dirty="0"/>
          </a:p>
        </p:txBody>
      </p:sp>
    </p:spTree>
    <p:extLst>
      <p:ext uri="{BB962C8B-B14F-4D97-AF65-F5344CB8AC3E}">
        <p14:creationId xmlns:p14="http://schemas.microsoft.com/office/powerpoint/2010/main" val="14948443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11390C-DFB3-4CC1-B20D-70346FEE2A6E}" type="slidenum">
              <a:rPr lang="en-US" smtClean="0"/>
              <a:t>3</a:t>
            </a:fld>
            <a:endParaRPr lang="en-US" dirty="0"/>
          </a:p>
        </p:txBody>
      </p:sp>
    </p:spTree>
    <p:extLst>
      <p:ext uri="{BB962C8B-B14F-4D97-AF65-F5344CB8AC3E}">
        <p14:creationId xmlns:p14="http://schemas.microsoft.com/office/powerpoint/2010/main" val="25662109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B8E414-B7D7-4FDC-88E9-BBC9F02C45F8}" type="slidenum">
              <a:rPr lang="en-US" smtClean="0"/>
              <a:pPr/>
              <a:t>4</a:t>
            </a:fld>
            <a:endParaRPr lang="en-US" dirty="0"/>
          </a:p>
        </p:txBody>
      </p:sp>
    </p:spTree>
    <p:extLst>
      <p:ext uri="{BB962C8B-B14F-4D97-AF65-F5344CB8AC3E}">
        <p14:creationId xmlns:p14="http://schemas.microsoft.com/office/powerpoint/2010/main" val="14090104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B8E414-B7D7-4FDC-88E9-BBC9F02C45F8}" type="slidenum">
              <a:rPr lang="en-US" smtClean="0"/>
              <a:pPr/>
              <a:t>5</a:t>
            </a:fld>
            <a:endParaRPr lang="en-US" dirty="0"/>
          </a:p>
        </p:txBody>
      </p:sp>
    </p:spTree>
    <p:extLst>
      <p:ext uri="{BB962C8B-B14F-4D97-AF65-F5344CB8AC3E}">
        <p14:creationId xmlns:p14="http://schemas.microsoft.com/office/powerpoint/2010/main" val="1957099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B8E414-B7D7-4FDC-88E9-BBC9F02C45F8}" type="slidenum">
              <a:rPr lang="en-US" smtClean="0"/>
              <a:pPr/>
              <a:t>6</a:t>
            </a:fld>
            <a:endParaRPr lang="en-US" dirty="0"/>
          </a:p>
        </p:txBody>
      </p:sp>
    </p:spTree>
    <p:extLst>
      <p:ext uri="{BB962C8B-B14F-4D97-AF65-F5344CB8AC3E}">
        <p14:creationId xmlns:p14="http://schemas.microsoft.com/office/powerpoint/2010/main" val="34958124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Anxiety</a:t>
            </a:r>
            <a:r>
              <a:rPr lang="en-US" baseline="0" dirty="0" smtClean="0"/>
              <a:t> becomes a reaction to a threat, whether the threat is real or perceived. </a:t>
            </a:r>
            <a:endParaRPr lang="en-US" dirty="0" smtClean="0"/>
          </a:p>
          <a:p>
            <a:endParaRPr lang="en-US" dirty="0"/>
          </a:p>
        </p:txBody>
      </p:sp>
      <p:sp>
        <p:nvSpPr>
          <p:cNvPr id="4" name="Slide Number Placeholder 3"/>
          <p:cNvSpPr>
            <a:spLocks noGrp="1"/>
          </p:cNvSpPr>
          <p:nvPr>
            <p:ph type="sldNum" sz="quarter" idx="10"/>
          </p:nvPr>
        </p:nvSpPr>
        <p:spPr/>
        <p:txBody>
          <a:bodyPr/>
          <a:lstStyle/>
          <a:p>
            <a:fld id="{C2B8E414-B7D7-4FDC-88E9-BBC9F02C45F8}" type="slidenum">
              <a:rPr lang="en-US" smtClean="0"/>
              <a:pPr/>
              <a:t>7</a:t>
            </a:fld>
            <a:endParaRPr lang="en-US" dirty="0"/>
          </a:p>
        </p:txBody>
      </p:sp>
    </p:spTree>
    <p:extLst>
      <p:ext uri="{BB962C8B-B14F-4D97-AF65-F5344CB8AC3E}">
        <p14:creationId xmlns:p14="http://schemas.microsoft.com/office/powerpoint/2010/main" val="1991420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B8E414-B7D7-4FDC-88E9-BBC9F02C45F8}" type="slidenum">
              <a:rPr lang="en-US" smtClean="0"/>
              <a:pPr/>
              <a:t>8</a:t>
            </a:fld>
            <a:endParaRPr lang="en-US" dirty="0"/>
          </a:p>
        </p:txBody>
      </p:sp>
    </p:spTree>
    <p:extLst>
      <p:ext uri="{BB962C8B-B14F-4D97-AF65-F5344CB8AC3E}">
        <p14:creationId xmlns:p14="http://schemas.microsoft.com/office/powerpoint/2010/main" val="431168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People generally perform best when they have a moderate level of arousal</a:t>
            </a:r>
          </a:p>
          <a:p>
            <a:r>
              <a:rPr lang="en-US" dirty="0" smtClean="0"/>
              <a:t>- You need a certain level of arousal to care about what you are doing, stay awake, and be alert</a:t>
            </a:r>
          </a:p>
          <a:p>
            <a:r>
              <a:rPr lang="en-US" dirty="0" smtClean="0"/>
              <a:t>- Want to avoid</a:t>
            </a:r>
            <a:r>
              <a:rPr lang="en-US" baseline="0" dirty="0" smtClean="0"/>
              <a:t> being too aroused or anxious because this would impair your ability to focus and concentrate in a relaxed fashion</a:t>
            </a:r>
          </a:p>
          <a:p>
            <a:r>
              <a:rPr lang="en-US" baseline="0" dirty="0" smtClean="0"/>
              <a:t>- Appropriate levels can sharpen your reflexes, alertness, and mental processing ability.</a:t>
            </a:r>
            <a:endParaRPr lang="en-US" dirty="0" smtClean="0"/>
          </a:p>
          <a:p>
            <a:endParaRPr lang="en-US" dirty="0"/>
          </a:p>
        </p:txBody>
      </p:sp>
      <p:sp>
        <p:nvSpPr>
          <p:cNvPr id="4" name="Slide Number Placeholder 3"/>
          <p:cNvSpPr>
            <a:spLocks noGrp="1"/>
          </p:cNvSpPr>
          <p:nvPr>
            <p:ph type="sldNum" sz="quarter" idx="10"/>
          </p:nvPr>
        </p:nvSpPr>
        <p:spPr/>
        <p:txBody>
          <a:bodyPr/>
          <a:lstStyle/>
          <a:p>
            <a:fld id="{C2B8E414-B7D7-4FDC-88E9-BBC9F02C45F8}" type="slidenum">
              <a:rPr lang="en-US" smtClean="0"/>
              <a:pPr/>
              <a:t>9</a:t>
            </a:fld>
            <a:endParaRPr lang="en-US" dirty="0"/>
          </a:p>
        </p:txBody>
      </p:sp>
    </p:spTree>
    <p:extLst>
      <p:ext uri="{BB962C8B-B14F-4D97-AF65-F5344CB8AC3E}">
        <p14:creationId xmlns:p14="http://schemas.microsoft.com/office/powerpoint/2010/main" val="40946992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11390C-DFB3-4CC1-B20D-70346FEE2A6E}" type="slidenum">
              <a:rPr lang="en-US" smtClean="0"/>
              <a:t>10</a:t>
            </a:fld>
            <a:endParaRPr lang="en-US" dirty="0"/>
          </a:p>
        </p:txBody>
      </p:sp>
    </p:spTree>
    <p:extLst>
      <p:ext uri="{BB962C8B-B14F-4D97-AF65-F5344CB8AC3E}">
        <p14:creationId xmlns:p14="http://schemas.microsoft.com/office/powerpoint/2010/main" val="38991185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*Student Input</a:t>
            </a:r>
            <a:endParaRPr lang="en-US" dirty="0"/>
          </a:p>
        </p:txBody>
      </p:sp>
      <p:sp>
        <p:nvSpPr>
          <p:cNvPr id="4" name="Slide Number Placeholder 3"/>
          <p:cNvSpPr>
            <a:spLocks noGrp="1"/>
          </p:cNvSpPr>
          <p:nvPr>
            <p:ph type="sldNum" sz="quarter" idx="10"/>
          </p:nvPr>
        </p:nvSpPr>
        <p:spPr/>
        <p:txBody>
          <a:bodyPr/>
          <a:lstStyle/>
          <a:p>
            <a:fld id="{C2B8E414-B7D7-4FDC-88E9-BBC9F02C45F8}" type="slidenum">
              <a:rPr lang="en-US" smtClean="0"/>
              <a:pPr/>
              <a:t>11</a:t>
            </a:fld>
            <a:endParaRPr lang="en-US" dirty="0"/>
          </a:p>
        </p:txBody>
      </p:sp>
    </p:spTree>
    <p:extLst>
      <p:ext uri="{BB962C8B-B14F-4D97-AF65-F5344CB8AC3E}">
        <p14:creationId xmlns:p14="http://schemas.microsoft.com/office/powerpoint/2010/main" val="41531503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11390C-DFB3-4CC1-B20D-70346FEE2A6E}" type="slidenum">
              <a:rPr lang="en-US" smtClean="0"/>
              <a:t>12</a:t>
            </a:fld>
            <a:endParaRPr lang="en-US" dirty="0"/>
          </a:p>
        </p:txBody>
      </p:sp>
    </p:spTree>
    <p:extLst>
      <p:ext uri="{BB962C8B-B14F-4D97-AF65-F5344CB8AC3E}">
        <p14:creationId xmlns:p14="http://schemas.microsoft.com/office/powerpoint/2010/main" val="4979421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11390C-DFB3-4CC1-B20D-70346FEE2A6E}" type="slidenum">
              <a:rPr lang="en-US" smtClean="0"/>
              <a:t>13</a:t>
            </a:fld>
            <a:endParaRPr lang="en-US" dirty="0"/>
          </a:p>
        </p:txBody>
      </p:sp>
    </p:spTree>
    <p:extLst>
      <p:ext uri="{BB962C8B-B14F-4D97-AF65-F5344CB8AC3E}">
        <p14:creationId xmlns:p14="http://schemas.microsoft.com/office/powerpoint/2010/main" val="21066556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 important aspect is being prepared</a:t>
            </a:r>
          </a:p>
          <a:p>
            <a:r>
              <a:rPr lang="en-US" dirty="0" smtClean="0"/>
              <a:t>More than just sitting down and reading over your notes and textbooks a day before the exam.</a:t>
            </a:r>
          </a:p>
          <a:p>
            <a:r>
              <a:rPr lang="en-US" dirty="0" smtClean="0"/>
              <a:t>Need to take an active role in finding out what kind</a:t>
            </a:r>
            <a:r>
              <a:rPr lang="en-US" baseline="0" dirty="0" smtClean="0"/>
              <a:t> of questions will be on exam and what topics will be emphasized</a:t>
            </a:r>
          </a:p>
          <a:p>
            <a:endParaRPr lang="en-US" dirty="0"/>
          </a:p>
        </p:txBody>
      </p:sp>
      <p:sp>
        <p:nvSpPr>
          <p:cNvPr id="4" name="Slide Number Placeholder 3"/>
          <p:cNvSpPr>
            <a:spLocks noGrp="1"/>
          </p:cNvSpPr>
          <p:nvPr>
            <p:ph type="sldNum" sz="quarter" idx="10"/>
          </p:nvPr>
        </p:nvSpPr>
        <p:spPr/>
        <p:txBody>
          <a:bodyPr/>
          <a:lstStyle/>
          <a:p>
            <a:fld id="{F011390C-DFB3-4CC1-B20D-70346FEE2A6E}" type="slidenum">
              <a:rPr lang="en-US" smtClean="0"/>
              <a:t>14</a:t>
            </a:fld>
            <a:endParaRPr lang="en-US" dirty="0"/>
          </a:p>
        </p:txBody>
      </p:sp>
    </p:spTree>
    <p:extLst>
      <p:ext uri="{BB962C8B-B14F-4D97-AF65-F5344CB8AC3E}">
        <p14:creationId xmlns:p14="http://schemas.microsoft.com/office/powerpoint/2010/main" val="1250471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 Need to take active role in finding out what kind of questions will be on the exam and what topics will be covered</a:t>
            </a:r>
          </a:p>
          <a:p>
            <a:r>
              <a:rPr lang="en-US" baseline="0" dirty="0" smtClean="0"/>
              <a:t>- Often the syllabus will have info on what kind of exam, and professors may provide study guides or specific ideas</a:t>
            </a:r>
            <a:endParaRPr lang="en-US" dirty="0" smtClean="0"/>
          </a:p>
          <a:p>
            <a:endParaRPr lang="en-US" dirty="0"/>
          </a:p>
        </p:txBody>
      </p:sp>
      <p:sp>
        <p:nvSpPr>
          <p:cNvPr id="4" name="Slide Number Placeholder 3"/>
          <p:cNvSpPr>
            <a:spLocks noGrp="1"/>
          </p:cNvSpPr>
          <p:nvPr>
            <p:ph type="sldNum" sz="quarter" idx="10"/>
          </p:nvPr>
        </p:nvSpPr>
        <p:spPr/>
        <p:txBody>
          <a:bodyPr/>
          <a:lstStyle/>
          <a:p>
            <a:fld id="{F011390C-DFB3-4CC1-B20D-70346FEE2A6E}" type="slidenum">
              <a:rPr lang="en-US" smtClean="0"/>
              <a:t>15</a:t>
            </a:fld>
            <a:endParaRPr lang="en-US" dirty="0"/>
          </a:p>
        </p:txBody>
      </p:sp>
    </p:spTree>
    <p:extLst>
      <p:ext uri="{BB962C8B-B14F-4D97-AF65-F5344CB8AC3E}">
        <p14:creationId xmlns:p14="http://schemas.microsoft.com/office/powerpoint/2010/main" val="30325232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11390C-DFB3-4CC1-B20D-70346FEE2A6E}" type="slidenum">
              <a:rPr lang="en-US" smtClean="0"/>
              <a:t>16</a:t>
            </a:fld>
            <a:endParaRPr lang="en-US" dirty="0"/>
          </a:p>
        </p:txBody>
      </p:sp>
    </p:spTree>
    <p:extLst>
      <p:ext uri="{BB962C8B-B14F-4D97-AF65-F5344CB8AC3E}">
        <p14:creationId xmlns:p14="http://schemas.microsoft.com/office/powerpoint/2010/main" val="20904787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11390C-DFB3-4CC1-B20D-70346FEE2A6E}" type="slidenum">
              <a:rPr lang="en-US" smtClean="0"/>
              <a:t>17</a:t>
            </a:fld>
            <a:endParaRPr lang="en-US" dirty="0"/>
          </a:p>
        </p:txBody>
      </p:sp>
    </p:spTree>
    <p:extLst>
      <p:ext uri="{BB962C8B-B14F-4D97-AF65-F5344CB8AC3E}">
        <p14:creationId xmlns:p14="http://schemas.microsoft.com/office/powerpoint/2010/main" val="2409598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smtClean="0"/>
              <a:t>Mental:</a:t>
            </a:r>
          </a:p>
          <a:p>
            <a:pPr algn="l"/>
            <a:r>
              <a:rPr lang="en-US" dirty="0" smtClean="0"/>
              <a:t>The attitude you take toward approaching a task, especially</a:t>
            </a:r>
            <a:r>
              <a:rPr lang="en-US" baseline="0" dirty="0" smtClean="0"/>
              <a:t> on one that you dread, is a major factor in determining the quality of your performance.</a:t>
            </a:r>
          </a:p>
          <a:p>
            <a:endParaRPr lang="en-US" dirty="0" smtClean="0"/>
          </a:p>
          <a:p>
            <a:r>
              <a:rPr lang="en-US" dirty="0" smtClean="0"/>
              <a:t>Physical:</a:t>
            </a:r>
          </a:p>
          <a:p>
            <a:r>
              <a:rPr lang="en-US" dirty="0" smtClean="0"/>
              <a:t>Proper</a:t>
            </a:r>
            <a:r>
              <a:rPr lang="en-US" baseline="0" dirty="0" smtClean="0"/>
              <a:t> rest</a:t>
            </a:r>
          </a:p>
          <a:p>
            <a:pPr marL="174708" indent="-174708">
              <a:buFontTx/>
              <a:buChar char="-"/>
            </a:pPr>
            <a:r>
              <a:rPr lang="en-US" dirty="0" smtClean="0"/>
              <a:t>If not rested, will have trouble staying mentally alert and focused on the test</a:t>
            </a:r>
          </a:p>
          <a:p>
            <a:pPr marL="174708" indent="-174708">
              <a:buFontTx/>
              <a:buChar char="-"/>
            </a:pPr>
            <a:r>
              <a:rPr lang="en-US" dirty="0" smtClean="0"/>
              <a:t>Fatigue</a:t>
            </a:r>
            <a:r>
              <a:rPr lang="en-US" baseline="0" dirty="0" smtClean="0"/>
              <a:t> tends to amplify the symptoms of test anxiety</a:t>
            </a:r>
          </a:p>
          <a:p>
            <a:endParaRPr lang="en-US" baseline="0" dirty="0" smtClean="0"/>
          </a:p>
          <a:p>
            <a:r>
              <a:rPr lang="en-US" baseline="0" dirty="0" smtClean="0"/>
              <a:t>Proper diet</a:t>
            </a:r>
          </a:p>
          <a:p>
            <a:pPr marL="174708" indent="-174708">
              <a:buFontTx/>
              <a:buChar char="-"/>
            </a:pPr>
            <a:r>
              <a:rPr lang="en-US" baseline="0" dirty="0" smtClean="0"/>
              <a:t>If hungry,  will have difficult time staying focused</a:t>
            </a:r>
          </a:p>
          <a:p>
            <a:pPr marL="174708" indent="-174708">
              <a:buFontTx/>
              <a:buChar char="-"/>
            </a:pPr>
            <a:r>
              <a:rPr lang="en-US" baseline="0" dirty="0" smtClean="0"/>
              <a:t>Don’t eat too much though either because it may make you sleepy</a:t>
            </a:r>
          </a:p>
          <a:p>
            <a:endParaRPr lang="en-US" baseline="0" dirty="0" smtClean="0"/>
          </a:p>
          <a:p>
            <a:r>
              <a:rPr lang="en-US" baseline="0" dirty="0" smtClean="0"/>
              <a:t>Physically comfortable</a:t>
            </a:r>
          </a:p>
          <a:p>
            <a:pPr marL="174708" indent="-174708">
              <a:buFontTx/>
              <a:buChar char="-"/>
            </a:pPr>
            <a:r>
              <a:rPr lang="en-US" baseline="0" dirty="0" smtClean="0"/>
              <a:t>Wear comfortable clothing, Relaxation techniques</a:t>
            </a:r>
          </a:p>
          <a:p>
            <a:pPr marL="174708" indent="-174708">
              <a:buFontTx/>
              <a:buChar char="-"/>
            </a:pPr>
            <a:r>
              <a:rPr lang="en-US" baseline="0" dirty="0" smtClean="0"/>
              <a:t>Be familiar with the testing environment – try to study in a room similar to the exam room</a:t>
            </a:r>
          </a:p>
          <a:p>
            <a:pPr marL="640594" lvl="1" indent="-174708" defTabSz="931774">
              <a:buFontTx/>
              <a:buChar char="-"/>
              <a:defRPr/>
            </a:pPr>
            <a:r>
              <a:rPr lang="en-US" baseline="0" dirty="0" smtClean="0"/>
              <a:t>the more similarity there is when you study, the more likely you will perform well when you compete or take your exam</a:t>
            </a:r>
          </a:p>
          <a:p>
            <a:pPr marL="640594" lvl="1" indent="-174708" defTabSz="931774">
              <a:buFontTx/>
              <a:buChar char="-"/>
              <a:defRPr/>
            </a:pPr>
            <a:r>
              <a:rPr lang="en-US" baseline="0" dirty="0" smtClean="0"/>
              <a:t>*Read somewhere that chewing gum during lecture and while studying and then chewing the same gum during the test may help you remember</a:t>
            </a:r>
          </a:p>
          <a:p>
            <a:endParaRPr lang="en-US" baseline="0" dirty="0" smtClean="0"/>
          </a:p>
          <a:p>
            <a:r>
              <a:rPr lang="en-US" baseline="0" dirty="0" smtClean="0"/>
              <a:t>Arrive early</a:t>
            </a:r>
          </a:p>
          <a:p>
            <a:pPr marL="174708" indent="-174708">
              <a:buFontTx/>
              <a:buChar char="-"/>
            </a:pPr>
            <a:r>
              <a:rPr lang="en-US" baseline="0" dirty="0" smtClean="0"/>
              <a:t>You determine when to arrive to a test, you may want more review time</a:t>
            </a:r>
          </a:p>
          <a:p>
            <a:pPr marL="174708" indent="-174708">
              <a:buFontTx/>
              <a:buChar char="-"/>
            </a:pPr>
            <a:r>
              <a:rPr lang="en-US" baseline="0" dirty="0" smtClean="0"/>
              <a:t>Also make sure that you have brought all the necessary materials</a:t>
            </a:r>
            <a:endParaRPr lang="en-US" dirty="0"/>
          </a:p>
        </p:txBody>
      </p:sp>
      <p:sp>
        <p:nvSpPr>
          <p:cNvPr id="4" name="Slide Number Placeholder 3"/>
          <p:cNvSpPr>
            <a:spLocks noGrp="1"/>
          </p:cNvSpPr>
          <p:nvPr>
            <p:ph type="sldNum" sz="quarter" idx="10"/>
          </p:nvPr>
        </p:nvSpPr>
        <p:spPr/>
        <p:txBody>
          <a:bodyPr/>
          <a:lstStyle/>
          <a:p>
            <a:fld id="{F011390C-DFB3-4CC1-B20D-70346FEE2A6E}" type="slidenum">
              <a:rPr lang="en-US" smtClean="0"/>
              <a:t>18</a:t>
            </a:fld>
            <a:endParaRPr lang="en-US" dirty="0"/>
          </a:p>
        </p:txBody>
      </p:sp>
    </p:spTree>
    <p:extLst>
      <p:ext uri="{BB962C8B-B14F-4D97-AF65-F5344CB8AC3E}">
        <p14:creationId xmlns:p14="http://schemas.microsoft.com/office/powerpoint/2010/main" val="20144157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Flashcards</a:t>
            </a:r>
          </a:p>
          <a:p>
            <a:pPr marL="174708" indent="-174708">
              <a:buFontTx/>
              <a:buChar char="-"/>
            </a:pPr>
            <a:r>
              <a:rPr lang="en-US" dirty="0" smtClean="0"/>
              <a:t>Work well in courses requiring formulas, vocabulary, scientific</a:t>
            </a:r>
            <a:r>
              <a:rPr lang="en-US" baseline="0" dirty="0" smtClean="0"/>
              <a:t> or technical jargon, and/or short answer</a:t>
            </a:r>
          </a:p>
          <a:p>
            <a:pPr marL="174708" indent="-174708">
              <a:buFontTx/>
              <a:buChar char="-"/>
            </a:pPr>
            <a:r>
              <a:rPr lang="en-US" baseline="0" dirty="0" smtClean="0"/>
              <a:t>Convenient to study from in between classes or while waiting for the bus (not having to go through a bunch of papers)</a:t>
            </a:r>
          </a:p>
          <a:p>
            <a:endParaRPr lang="en-US" baseline="0" dirty="0" smtClean="0"/>
          </a:p>
          <a:p>
            <a:r>
              <a:rPr lang="en-US" baseline="0" dirty="0" smtClean="0"/>
              <a:t>Audiotapes</a:t>
            </a:r>
          </a:p>
          <a:p>
            <a:pPr marL="174708" indent="-174708">
              <a:buFontTx/>
              <a:buChar char="-"/>
            </a:pPr>
            <a:r>
              <a:rPr lang="en-US" baseline="0" dirty="0" smtClean="0"/>
              <a:t>Can also make brief summaries, define concepts, record other information</a:t>
            </a:r>
          </a:p>
          <a:p>
            <a:pPr marL="174708" indent="-174708">
              <a:buFontTx/>
              <a:buChar char="-"/>
            </a:pPr>
            <a:endParaRPr lang="en-US" baseline="0" dirty="0" smtClean="0"/>
          </a:p>
          <a:p>
            <a:r>
              <a:rPr lang="en-US" baseline="0" dirty="0" smtClean="0"/>
              <a:t>Previous Exams</a:t>
            </a:r>
          </a:p>
          <a:p>
            <a:pPr marL="174708" indent="-174708">
              <a:buFontTx/>
              <a:buChar char="-"/>
            </a:pPr>
            <a:r>
              <a:rPr lang="en-US" baseline="0" dirty="0" smtClean="0"/>
              <a:t>May be in library on reserve or the professor may make them available to study from</a:t>
            </a:r>
          </a:p>
          <a:p>
            <a:pPr marL="174708" indent="-174708">
              <a:buFontTx/>
              <a:buChar char="-"/>
            </a:pPr>
            <a:r>
              <a:rPr lang="en-US" dirty="0" smtClean="0"/>
              <a:t>Instructors have preferred ways of doing things- might emphasize more lecture than book or vice versa</a:t>
            </a:r>
          </a:p>
          <a:p>
            <a:pPr marL="174708" indent="-174708">
              <a:buFontTx/>
              <a:buChar char="-"/>
            </a:pPr>
            <a:r>
              <a:rPr lang="en-US" baseline="0" dirty="0" smtClean="0"/>
              <a:t>Does instructor focus on examples and detail, main ideas, or themes or a combination</a:t>
            </a:r>
          </a:p>
          <a:p>
            <a:pPr marL="174708" indent="-174708">
              <a:buFontTx/>
              <a:buChar char="-"/>
            </a:pPr>
            <a:r>
              <a:rPr lang="en-US" baseline="0" dirty="0" smtClean="0"/>
              <a:t>Types of questions</a:t>
            </a:r>
          </a:p>
          <a:p>
            <a:pPr marL="174708" indent="-174708">
              <a:buFontTx/>
              <a:buChar char="-"/>
            </a:pPr>
            <a:endParaRPr lang="en-US" baseline="0" dirty="0" smtClean="0"/>
          </a:p>
          <a:p>
            <a:r>
              <a:rPr lang="en-US" baseline="0" dirty="0" smtClean="0"/>
              <a:t>Study Groups</a:t>
            </a:r>
          </a:p>
          <a:p>
            <a:r>
              <a:rPr lang="en-US" baseline="0" dirty="0" smtClean="0"/>
              <a:t>-   Has its pros and its cons</a:t>
            </a:r>
          </a:p>
          <a:p>
            <a:pPr marL="174708" indent="-174708">
              <a:buFontTx/>
              <a:buChar char="-"/>
            </a:pPr>
            <a:r>
              <a:rPr lang="en-US" baseline="0" dirty="0" smtClean="0"/>
              <a:t>Good for high complex material</a:t>
            </a:r>
          </a:p>
          <a:p>
            <a:pPr marL="174708" indent="-174708">
              <a:buFontTx/>
              <a:buChar char="-"/>
            </a:pPr>
            <a:r>
              <a:rPr lang="en-US" baseline="0" dirty="0" smtClean="0"/>
              <a:t>Bounce ideas, theories, new perspectives, etc. off each other</a:t>
            </a:r>
          </a:p>
          <a:p>
            <a:pPr marL="174708" indent="-174708">
              <a:buFontTx/>
              <a:buChar char="-"/>
            </a:pPr>
            <a:r>
              <a:rPr lang="en-US" dirty="0" smtClean="0"/>
              <a:t>But! Be cautious</a:t>
            </a:r>
            <a:r>
              <a:rPr lang="en-US" baseline="0" dirty="0" smtClean="0"/>
              <a:t> because these can be distracting, frustrating (everyone learns at a different pace), and you cannot rely on the group to carry you </a:t>
            </a:r>
            <a:endParaRPr lang="en-US" dirty="0" smtClean="0"/>
          </a:p>
          <a:p>
            <a:pPr marL="174708" indent="-174708">
              <a:buFontTx/>
              <a:buChar char="-"/>
            </a:pPr>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F011390C-DFB3-4CC1-B20D-70346FEE2A6E}" type="slidenum">
              <a:rPr lang="en-US" smtClean="0"/>
              <a:t>19</a:t>
            </a:fld>
            <a:endParaRPr lang="en-US" dirty="0"/>
          </a:p>
        </p:txBody>
      </p:sp>
    </p:spTree>
    <p:extLst>
      <p:ext uri="{BB962C8B-B14F-4D97-AF65-F5344CB8AC3E}">
        <p14:creationId xmlns:p14="http://schemas.microsoft.com/office/powerpoint/2010/main" val="29973087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11390C-DFB3-4CC1-B20D-70346FEE2A6E}" type="slidenum">
              <a:rPr lang="en-US" smtClean="0"/>
              <a:t>20</a:t>
            </a:fld>
            <a:endParaRPr lang="en-US" dirty="0"/>
          </a:p>
        </p:txBody>
      </p:sp>
    </p:spTree>
    <p:extLst>
      <p:ext uri="{BB962C8B-B14F-4D97-AF65-F5344CB8AC3E}">
        <p14:creationId xmlns:p14="http://schemas.microsoft.com/office/powerpoint/2010/main" val="26202333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Visualize yourself being confident and in control,</a:t>
            </a:r>
            <a:r>
              <a:rPr lang="en-US" baseline="0" dirty="0" smtClean="0"/>
              <a:t> sit at your desk and look calmly around the room, write your name on the exam and carefully read the directions before answering the questions correctly.</a:t>
            </a:r>
            <a:endParaRPr lang="en-US" dirty="0" smtClean="0"/>
          </a:p>
          <a:p>
            <a:endParaRPr lang="en-US" dirty="0"/>
          </a:p>
        </p:txBody>
      </p:sp>
      <p:sp>
        <p:nvSpPr>
          <p:cNvPr id="4" name="Slide Number Placeholder 3"/>
          <p:cNvSpPr>
            <a:spLocks noGrp="1"/>
          </p:cNvSpPr>
          <p:nvPr>
            <p:ph type="sldNum" sz="quarter" idx="10"/>
          </p:nvPr>
        </p:nvSpPr>
        <p:spPr/>
        <p:txBody>
          <a:bodyPr/>
          <a:lstStyle/>
          <a:p>
            <a:fld id="{F011390C-DFB3-4CC1-B20D-70346FEE2A6E}" type="slidenum">
              <a:rPr lang="en-US" smtClean="0"/>
              <a:t>21</a:t>
            </a:fld>
            <a:endParaRPr lang="en-US" dirty="0"/>
          </a:p>
        </p:txBody>
      </p:sp>
    </p:spTree>
    <p:extLst>
      <p:ext uri="{BB962C8B-B14F-4D97-AF65-F5344CB8AC3E}">
        <p14:creationId xmlns:p14="http://schemas.microsoft.com/office/powerpoint/2010/main" val="25051462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11390C-DFB3-4CC1-B20D-70346FEE2A6E}" type="slidenum">
              <a:rPr lang="en-US" smtClean="0"/>
              <a:t>22</a:t>
            </a:fld>
            <a:endParaRPr lang="en-US" dirty="0"/>
          </a:p>
        </p:txBody>
      </p:sp>
    </p:spTree>
    <p:extLst>
      <p:ext uri="{BB962C8B-B14F-4D97-AF65-F5344CB8AC3E}">
        <p14:creationId xmlns:p14="http://schemas.microsoft.com/office/powerpoint/2010/main" val="41864861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Recommend the counseling center website-relaxation recordings; www.wiu.edu/ucc </a:t>
            </a:r>
            <a:r>
              <a:rPr lang="en-US" baseline="0" dirty="0" smtClean="0">
                <a:sym typeface="Wingdings" panose="05000000000000000000" pitchFamily="2" charset="2"/>
              </a:rPr>
              <a:t> Programs and Services  Relaxation Station  Autogenic, Guided Visualization, Progressive Muscle Relaxation </a:t>
            </a:r>
            <a:endParaRPr lang="en-US" baseline="0" dirty="0" smtClean="0"/>
          </a:p>
          <a:p>
            <a:endParaRPr lang="en-US" baseline="0" dirty="0" smtClean="0"/>
          </a:p>
          <a:p>
            <a:r>
              <a:rPr lang="en-US" baseline="0" dirty="0" smtClean="0"/>
              <a:t>Also can do meditation, yoga, etc.</a:t>
            </a:r>
          </a:p>
          <a:p>
            <a:endParaRPr lang="en-US" baseline="0" dirty="0" smtClean="0"/>
          </a:p>
          <a:p>
            <a:r>
              <a:rPr lang="en-US" baseline="0" dirty="0" smtClean="0"/>
              <a:t>What helps you to relax?</a:t>
            </a:r>
          </a:p>
          <a:p>
            <a:r>
              <a:rPr lang="en-US" baseline="0" dirty="0" smtClean="0"/>
              <a:t>* Student Input</a:t>
            </a:r>
            <a:endParaRPr lang="en-US" dirty="0" smtClean="0"/>
          </a:p>
          <a:p>
            <a:endParaRPr lang="en-US" dirty="0"/>
          </a:p>
        </p:txBody>
      </p:sp>
      <p:sp>
        <p:nvSpPr>
          <p:cNvPr id="4" name="Slide Number Placeholder 3"/>
          <p:cNvSpPr>
            <a:spLocks noGrp="1"/>
          </p:cNvSpPr>
          <p:nvPr>
            <p:ph type="sldNum" sz="quarter" idx="10"/>
          </p:nvPr>
        </p:nvSpPr>
        <p:spPr/>
        <p:txBody>
          <a:bodyPr/>
          <a:lstStyle/>
          <a:p>
            <a:fld id="{F011390C-DFB3-4CC1-B20D-70346FEE2A6E}" type="slidenum">
              <a:rPr lang="en-US" smtClean="0"/>
              <a:t>23</a:t>
            </a:fld>
            <a:endParaRPr lang="en-US" dirty="0"/>
          </a:p>
        </p:txBody>
      </p:sp>
    </p:spTree>
    <p:extLst>
      <p:ext uri="{BB962C8B-B14F-4D97-AF65-F5344CB8AC3E}">
        <p14:creationId xmlns:p14="http://schemas.microsoft.com/office/powerpoint/2010/main" val="20431668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Remind self that you are prepared and that exams are opportunities to show what you know</a:t>
            </a:r>
          </a:p>
          <a:p>
            <a:r>
              <a:rPr lang="en-US" dirty="0" smtClean="0"/>
              <a:t>-focus your thoughts on the test,</a:t>
            </a:r>
            <a:r>
              <a:rPr lang="en-US" baseline="0" dirty="0" smtClean="0"/>
              <a:t> not on what others are doing around you</a:t>
            </a:r>
          </a:p>
          <a:p>
            <a:r>
              <a:rPr lang="en-US" baseline="0" dirty="0" smtClean="0"/>
              <a:t>-it may be useful to expect that you will not know all the answers on the test</a:t>
            </a:r>
          </a:p>
          <a:p>
            <a:r>
              <a:rPr lang="en-US" baseline="0" dirty="0" smtClean="0"/>
              <a:t>-not an opportunity to fail, but rather an opportunity to see what you have learned</a:t>
            </a:r>
          </a:p>
          <a:p>
            <a:r>
              <a:rPr lang="en-US" baseline="0" dirty="0" smtClean="0"/>
              <a:t>-not a contest to win or lose—rather a signpost along the way to a greater goal, may be more likely to try your best, learn from experience and move on</a:t>
            </a:r>
          </a:p>
          <a:p>
            <a:r>
              <a:rPr lang="en-US" baseline="0" dirty="0" smtClean="0"/>
              <a:t>-engage your professors by going to office hours and take time to clarify material and issues with them before the test</a:t>
            </a:r>
          </a:p>
          <a:p>
            <a:r>
              <a:rPr lang="en-US" baseline="0" dirty="0" smtClean="0"/>
              <a:t>-don’t study with others who also have anxiety—may make you feel worse</a:t>
            </a:r>
          </a:p>
          <a:p>
            <a:r>
              <a:rPr lang="en-US" baseline="0" dirty="0" smtClean="0"/>
              <a:t>-know that you are ultimately responsible for outcome- don’t see failure before  you have had a chance to try</a:t>
            </a:r>
            <a:endParaRPr lang="en-US" dirty="0" smtClean="0"/>
          </a:p>
          <a:p>
            <a:endParaRPr lang="en-US" dirty="0"/>
          </a:p>
        </p:txBody>
      </p:sp>
      <p:sp>
        <p:nvSpPr>
          <p:cNvPr id="4" name="Slide Number Placeholder 3"/>
          <p:cNvSpPr>
            <a:spLocks noGrp="1"/>
          </p:cNvSpPr>
          <p:nvPr>
            <p:ph type="sldNum" sz="quarter" idx="10"/>
          </p:nvPr>
        </p:nvSpPr>
        <p:spPr/>
        <p:txBody>
          <a:bodyPr/>
          <a:lstStyle/>
          <a:p>
            <a:fld id="{F011390C-DFB3-4CC1-B20D-70346FEE2A6E}" type="slidenum">
              <a:rPr lang="en-US" smtClean="0"/>
              <a:t>24</a:t>
            </a:fld>
            <a:endParaRPr lang="en-US" dirty="0"/>
          </a:p>
        </p:txBody>
      </p:sp>
    </p:spTree>
    <p:extLst>
      <p:ext uri="{BB962C8B-B14F-4D97-AF65-F5344CB8AC3E}">
        <p14:creationId xmlns:p14="http://schemas.microsoft.com/office/powerpoint/2010/main" val="4748473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11390C-DFB3-4CC1-B20D-70346FEE2A6E}" type="slidenum">
              <a:rPr lang="en-US" smtClean="0"/>
              <a:t>25</a:t>
            </a:fld>
            <a:endParaRPr lang="en-US" dirty="0"/>
          </a:p>
        </p:txBody>
      </p:sp>
    </p:spTree>
    <p:extLst>
      <p:ext uri="{BB962C8B-B14F-4D97-AF65-F5344CB8AC3E}">
        <p14:creationId xmlns:p14="http://schemas.microsoft.com/office/powerpoint/2010/main" val="39257148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These tests require thought, analysis, integration, and practical</a:t>
            </a:r>
            <a:r>
              <a:rPr lang="en-US" baseline="0" dirty="0" smtClean="0"/>
              <a:t> application</a:t>
            </a:r>
          </a:p>
          <a:p>
            <a:endParaRPr lang="en-US" baseline="0" dirty="0" smtClean="0"/>
          </a:p>
          <a:p>
            <a:r>
              <a:rPr lang="en-US" baseline="0" dirty="0" smtClean="0"/>
              <a:t>Need to use deep level processing:</a:t>
            </a:r>
          </a:p>
          <a:p>
            <a:pPr marL="174708" indent="-174708">
              <a:buFontTx/>
              <a:buChar char="-"/>
            </a:pPr>
            <a:r>
              <a:rPr lang="en-US" baseline="0" dirty="0" smtClean="0"/>
              <a:t>Deep level approach will let you understand relationships in the information you are learning, and be able to discriminate between answers that are similar</a:t>
            </a:r>
          </a:p>
          <a:p>
            <a:pPr marL="174708" indent="-174708">
              <a:buFontTx/>
              <a:buChar char="-"/>
            </a:pPr>
            <a:r>
              <a:rPr lang="en-US" baseline="0" dirty="0" smtClean="0"/>
              <a:t>Recognition alone will not help you when the answers look similar</a:t>
            </a:r>
            <a:endParaRPr lang="en-US" dirty="0" smtClean="0"/>
          </a:p>
          <a:p>
            <a:endParaRPr lang="en-US" dirty="0"/>
          </a:p>
        </p:txBody>
      </p:sp>
      <p:sp>
        <p:nvSpPr>
          <p:cNvPr id="4" name="Slide Number Placeholder 3"/>
          <p:cNvSpPr>
            <a:spLocks noGrp="1"/>
          </p:cNvSpPr>
          <p:nvPr>
            <p:ph type="sldNum" sz="quarter" idx="10"/>
          </p:nvPr>
        </p:nvSpPr>
        <p:spPr/>
        <p:txBody>
          <a:bodyPr/>
          <a:lstStyle/>
          <a:p>
            <a:fld id="{F011390C-DFB3-4CC1-B20D-70346FEE2A6E}" type="slidenum">
              <a:rPr lang="en-US" smtClean="0"/>
              <a:t>26</a:t>
            </a:fld>
            <a:endParaRPr lang="en-US" dirty="0"/>
          </a:p>
        </p:txBody>
      </p:sp>
    </p:spTree>
    <p:extLst>
      <p:ext uri="{BB962C8B-B14F-4D97-AF65-F5344CB8AC3E}">
        <p14:creationId xmlns:p14="http://schemas.microsoft.com/office/powerpoint/2010/main" val="19584886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Study for recall:</a:t>
            </a:r>
          </a:p>
          <a:p>
            <a:r>
              <a:rPr lang="en-US" dirty="0" smtClean="0"/>
              <a:t>-</a:t>
            </a:r>
            <a:r>
              <a:rPr lang="en-US" baseline="0" dirty="0" smtClean="0"/>
              <a:t> S</a:t>
            </a:r>
            <a:r>
              <a:rPr lang="en-US" dirty="0" smtClean="0"/>
              <a:t>tudy</a:t>
            </a:r>
            <a:r>
              <a:rPr lang="en-US" baseline="0" dirty="0" smtClean="0"/>
              <a:t> for recall means learning the material well enough to come up with it on your own when necessary and being able to recognize it in other forms other than the way it was initially presented to you</a:t>
            </a:r>
          </a:p>
          <a:p>
            <a:r>
              <a:rPr lang="en-US" baseline="0" dirty="0" smtClean="0"/>
              <a:t>- Look at material more broadly &amp; require you to focus on concepts, need to learn the material well enough to teach it or explain it to someone else</a:t>
            </a:r>
            <a:endParaRPr lang="en-US" dirty="0" smtClean="0"/>
          </a:p>
          <a:p>
            <a:endParaRPr lang="en-US" dirty="0"/>
          </a:p>
        </p:txBody>
      </p:sp>
      <p:sp>
        <p:nvSpPr>
          <p:cNvPr id="4" name="Slide Number Placeholder 3"/>
          <p:cNvSpPr>
            <a:spLocks noGrp="1"/>
          </p:cNvSpPr>
          <p:nvPr>
            <p:ph type="sldNum" sz="quarter" idx="10"/>
          </p:nvPr>
        </p:nvSpPr>
        <p:spPr/>
        <p:txBody>
          <a:bodyPr/>
          <a:lstStyle/>
          <a:p>
            <a:fld id="{F011390C-DFB3-4CC1-B20D-70346FEE2A6E}" type="slidenum">
              <a:rPr lang="en-US" smtClean="0"/>
              <a:t>27</a:t>
            </a:fld>
            <a:endParaRPr lang="en-US" dirty="0"/>
          </a:p>
        </p:txBody>
      </p:sp>
    </p:spTree>
    <p:extLst>
      <p:ext uri="{BB962C8B-B14F-4D97-AF65-F5344CB8AC3E}">
        <p14:creationId xmlns:p14="http://schemas.microsoft.com/office/powerpoint/2010/main" val="40733575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Performance expectations generally higher:</a:t>
            </a:r>
          </a:p>
          <a:p>
            <a:pPr marL="174708" indent="-174708">
              <a:buFontTx/>
              <a:buChar char="-"/>
            </a:pPr>
            <a:r>
              <a:rPr lang="en-US" dirty="0" smtClean="0"/>
              <a:t>Because of extending time involved on take home exam and because of the access you have to reference material with both formats—higher expectations to do</a:t>
            </a:r>
            <a:r>
              <a:rPr lang="en-US" baseline="0" dirty="0" smtClean="0"/>
              <a:t> well</a:t>
            </a:r>
          </a:p>
          <a:p>
            <a:endParaRPr lang="en-US" baseline="0" dirty="0" smtClean="0"/>
          </a:p>
          <a:p>
            <a:r>
              <a:rPr lang="en-US" baseline="0" dirty="0" smtClean="0"/>
              <a:t>See how well you can think</a:t>
            </a:r>
          </a:p>
          <a:p>
            <a:pPr marL="174708" indent="-174708">
              <a:buFontTx/>
              <a:buChar char="-"/>
            </a:pPr>
            <a:r>
              <a:rPr lang="en-US" baseline="0" dirty="0" smtClean="0"/>
              <a:t>How well you think, rather than how well you recall or recognize information</a:t>
            </a:r>
          </a:p>
          <a:p>
            <a:pPr marL="174708" indent="-174708">
              <a:buFontTx/>
              <a:buChar char="-"/>
            </a:pPr>
            <a:r>
              <a:rPr lang="en-US" baseline="0" dirty="0" smtClean="0"/>
              <a:t>Need to know where to find info quickly, will still have to be able to integrate info &amp; organize it</a:t>
            </a:r>
          </a:p>
          <a:p>
            <a:endParaRPr lang="en-US" dirty="0"/>
          </a:p>
        </p:txBody>
      </p:sp>
      <p:sp>
        <p:nvSpPr>
          <p:cNvPr id="4" name="Slide Number Placeholder 3"/>
          <p:cNvSpPr>
            <a:spLocks noGrp="1"/>
          </p:cNvSpPr>
          <p:nvPr>
            <p:ph type="sldNum" sz="quarter" idx="10"/>
          </p:nvPr>
        </p:nvSpPr>
        <p:spPr/>
        <p:txBody>
          <a:bodyPr/>
          <a:lstStyle/>
          <a:p>
            <a:fld id="{F011390C-DFB3-4CC1-B20D-70346FEE2A6E}" type="slidenum">
              <a:rPr lang="en-US" smtClean="0"/>
              <a:t>28</a:t>
            </a:fld>
            <a:endParaRPr lang="en-US" dirty="0"/>
          </a:p>
        </p:txBody>
      </p:sp>
    </p:spTree>
    <p:extLst>
      <p:ext uri="{BB962C8B-B14F-4D97-AF65-F5344CB8AC3E}">
        <p14:creationId xmlns:p14="http://schemas.microsoft.com/office/powerpoint/2010/main" val="10347328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any test, make sure you</a:t>
            </a:r>
            <a:r>
              <a:rPr lang="en-US" baseline="0" dirty="0" smtClean="0"/>
              <a:t> read the instructions, and fill in name, date etc.</a:t>
            </a:r>
          </a:p>
          <a:p>
            <a:r>
              <a:rPr lang="en-US" baseline="0" dirty="0" smtClean="0"/>
              <a:t>Also, make sure you listen to teacher instructions!! May let you know about an error on the test, or specific way to do something</a:t>
            </a:r>
          </a:p>
          <a:p>
            <a:r>
              <a:rPr lang="en-US" baseline="0" dirty="0" smtClean="0"/>
              <a:t>- Look over entire test to help budget time</a:t>
            </a:r>
          </a:p>
          <a:p>
            <a:r>
              <a:rPr lang="en-US" baseline="0" dirty="0" smtClean="0"/>
              <a:t>- Also may want to wear a watch</a:t>
            </a:r>
            <a:endParaRPr lang="en-US" dirty="0" smtClean="0"/>
          </a:p>
          <a:p>
            <a:endParaRPr lang="en-US" dirty="0"/>
          </a:p>
        </p:txBody>
      </p:sp>
      <p:sp>
        <p:nvSpPr>
          <p:cNvPr id="4" name="Slide Number Placeholder 3"/>
          <p:cNvSpPr>
            <a:spLocks noGrp="1"/>
          </p:cNvSpPr>
          <p:nvPr>
            <p:ph type="sldNum" sz="quarter" idx="10"/>
          </p:nvPr>
        </p:nvSpPr>
        <p:spPr/>
        <p:txBody>
          <a:bodyPr/>
          <a:lstStyle/>
          <a:p>
            <a:fld id="{F011390C-DFB3-4CC1-B20D-70346FEE2A6E}" type="slidenum">
              <a:rPr lang="en-US" smtClean="0"/>
              <a:t>29</a:t>
            </a:fld>
            <a:endParaRPr lang="en-US" dirty="0"/>
          </a:p>
        </p:txBody>
      </p:sp>
    </p:spTree>
    <p:extLst>
      <p:ext uri="{BB962C8B-B14F-4D97-AF65-F5344CB8AC3E}">
        <p14:creationId xmlns:p14="http://schemas.microsoft.com/office/powerpoint/2010/main" val="39988268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Answer ones you</a:t>
            </a:r>
            <a:r>
              <a:rPr lang="en-US" baseline="0" dirty="0" smtClean="0"/>
              <a:t> are sure of:</a:t>
            </a:r>
            <a:endParaRPr lang="en-US" dirty="0" smtClean="0"/>
          </a:p>
          <a:p>
            <a:pPr defTabSz="931774">
              <a:defRPr/>
            </a:pPr>
            <a:r>
              <a:rPr lang="en-US" dirty="0" smtClean="0"/>
              <a:t>-</a:t>
            </a:r>
            <a:r>
              <a:rPr lang="en-US" baseline="0" dirty="0" smtClean="0"/>
              <a:t> W</a:t>
            </a:r>
            <a:r>
              <a:rPr lang="en-US" dirty="0" smtClean="0"/>
              <a:t>ill give confidence boost, and ensure that you get</a:t>
            </a:r>
            <a:r>
              <a:rPr lang="en-US" baseline="0" dirty="0" smtClean="0"/>
              <a:t> those “easy points” without wasting too much time initially on hard questions</a:t>
            </a:r>
            <a:endParaRPr lang="en-US" dirty="0" smtClean="0"/>
          </a:p>
          <a:p>
            <a:endParaRPr lang="en-US" dirty="0"/>
          </a:p>
        </p:txBody>
      </p:sp>
      <p:sp>
        <p:nvSpPr>
          <p:cNvPr id="4" name="Slide Number Placeholder 3"/>
          <p:cNvSpPr>
            <a:spLocks noGrp="1"/>
          </p:cNvSpPr>
          <p:nvPr>
            <p:ph type="sldNum" sz="quarter" idx="10"/>
          </p:nvPr>
        </p:nvSpPr>
        <p:spPr/>
        <p:txBody>
          <a:bodyPr/>
          <a:lstStyle/>
          <a:p>
            <a:fld id="{F011390C-DFB3-4CC1-B20D-70346FEE2A6E}" type="slidenum">
              <a:rPr lang="en-US" smtClean="0"/>
              <a:t>30</a:t>
            </a:fld>
            <a:endParaRPr lang="en-US" dirty="0"/>
          </a:p>
        </p:txBody>
      </p:sp>
    </p:spTree>
    <p:extLst>
      <p:ext uri="{BB962C8B-B14F-4D97-AF65-F5344CB8AC3E}">
        <p14:creationId xmlns:p14="http://schemas.microsoft.com/office/powerpoint/2010/main" val="9144496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11390C-DFB3-4CC1-B20D-70346FEE2A6E}" type="slidenum">
              <a:rPr lang="en-US" smtClean="0"/>
              <a:t>31</a:t>
            </a:fld>
            <a:endParaRPr lang="en-US" dirty="0"/>
          </a:p>
        </p:txBody>
      </p:sp>
    </p:spTree>
    <p:extLst>
      <p:ext uri="{BB962C8B-B14F-4D97-AF65-F5344CB8AC3E}">
        <p14:creationId xmlns:p14="http://schemas.microsoft.com/office/powerpoint/2010/main" val="40809219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Pay</a:t>
            </a:r>
            <a:r>
              <a:rPr lang="en-US" baseline="0" dirty="0" smtClean="0"/>
              <a:t> special attention to key words in instructions ex. “compare AND contrast”</a:t>
            </a:r>
          </a:p>
          <a:p>
            <a:endParaRPr lang="en-US" dirty="0"/>
          </a:p>
        </p:txBody>
      </p:sp>
      <p:sp>
        <p:nvSpPr>
          <p:cNvPr id="4" name="Slide Number Placeholder 3"/>
          <p:cNvSpPr>
            <a:spLocks noGrp="1"/>
          </p:cNvSpPr>
          <p:nvPr>
            <p:ph type="sldNum" sz="quarter" idx="10"/>
          </p:nvPr>
        </p:nvSpPr>
        <p:spPr/>
        <p:txBody>
          <a:bodyPr/>
          <a:lstStyle/>
          <a:p>
            <a:fld id="{F011390C-DFB3-4CC1-B20D-70346FEE2A6E}" type="slidenum">
              <a:rPr lang="en-US" smtClean="0"/>
              <a:t>32</a:t>
            </a:fld>
            <a:endParaRPr lang="en-US" dirty="0"/>
          </a:p>
        </p:txBody>
      </p:sp>
    </p:spTree>
    <p:extLst>
      <p:ext uri="{BB962C8B-B14F-4D97-AF65-F5344CB8AC3E}">
        <p14:creationId xmlns:p14="http://schemas.microsoft.com/office/powerpoint/2010/main" val="31736768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11390C-DFB3-4CC1-B20D-70346FEE2A6E}" type="slidenum">
              <a:rPr lang="en-US" smtClean="0"/>
              <a:t>33</a:t>
            </a:fld>
            <a:endParaRPr lang="en-US" dirty="0"/>
          </a:p>
        </p:txBody>
      </p:sp>
    </p:spTree>
    <p:extLst>
      <p:ext uri="{BB962C8B-B14F-4D97-AF65-F5344CB8AC3E}">
        <p14:creationId xmlns:p14="http://schemas.microsoft.com/office/powerpoint/2010/main" val="17881889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11390C-DFB3-4CC1-B20D-70346FEE2A6E}" type="slidenum">
              <a:rPr lang="en-US" smtClean="0"/>
              <a:t>34</a:t>
            </a:fld>
            <a:endParaRPr lang="en-US" dirty="0"/>
          </a:p>
        </p:txBody>
      </p:sp>
    </p:spTree>
    <p:extLst>
      <p:ext uri="{BB962C8B-B14F-4D97-AF65-F5344CB8AC3E}">
        <p14:creationId xmlns:p14="http://schemas.microsoft.com/office/powerpoint/2010/main" val="4777298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D9C566E8-CF93-4D47-9107-0819AF6BE40C}" type="datetimeFigureOut">
              <a:rPr lang="en-US" smtClean="0"/>
              <a:t>3/2/2016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AA92952-897C-4335-8828-AE3364DFBF07}" type="slidenum">
              <a:rPr lang="en-US" smtClean="0"/>
              <a:t>‹#›</a:t>
            </a:fld>
            <a:endParaRPr lang="en-US" dirty="0"/>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C566E8-CF93-4D47-9107-0819AF6BE40C}" type="datetimeFigureOut">
              <a:rPr lang="en-US" smtClean="0"/>
              <a:t>3/2/2016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AA92952-897C-4335-8828-AE3364DFBF07}"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5" name="Title 94"/>
          <p:cNvSpPr>
            <a:spLocks noGrp="1"/>
          </p:cNvSpPr>
          <p:nvPr>
            <p:ph type="title"/>
          </p:nvPr>
        </p:nvSpPr>
        <p:spPr>
          <a:xfrm>
            <a:off x="457200" y="4463568"/>
            <a:ext cx="8305800" cy="1143000"/>
          </a:xfrm>
        </p:spPr>
        <p:txBody>
          <a:bodyPr/>
          <a:lstStyle/>
          <a:p>
            <a:r>
              <a:rPr lang="en-US" smtClean="0"/>
              <a:t>Click to edit Master title style</a:t>
            </a:r>
            <a:endParaRPr lang="en-US"/>
          </a:p>
        </p:txBody>
      </p:sp>
      <p:sp>
        <p:nvSpPr>
          <p:cNvPr id="2" name="Date Placeholder 1"/>
          <p:cNvSpPr>
            <a:spLocks noGrp="1"/>
          </p:cNvSpPr>
          <p:nvPr>
            <p:ph type="dt" sz="half" idx="10"/>
          </p:nvPr>
        </p:nvSpPr>
        <p:spPr/>
        <p:txBody>
          <a:bodyPr/>
          <a:lstStyle/>
          <a:p>
            <a:fld id="{D9C566E8-CF93-4D47-9107-0819AF6BE40C}" type="datetimeFigureOut">
              <a:rPr lang="en-US" smtClean="0"/>
              <a:t>3/2/2016</a:t>
            </a:fld>
            <a:endParaRPr lang="en-US" dirty="0"/>
          </a:p>
        </p:txBody>
      </p:sp>
      <p:sp>
        <p:nvSpPr>
          <p:cNvPr id="91" name="Footer Placeholder 90"/>
          <p:cNvSpPr>
            <a:spLocks noGrp="1"/>
          </p:cNvSpPr>
          <p:nvPr>
            <p:ph type="ftr" sz="quarter" idx="11"/>
          </p:nvPr>
        </p:nvSpPr>
        <p:spPr/>
        <p:txBody>
          <a:bodyPr/>
          <a:lstStyle/>
          <a:p>
            <a:endParaRPr lang="en-US" dirty="0"/>
          </a:p>
        </p:txBody>
      </p:sp>
      <p:sp>
        <p:nvSpPr>
          <p:cNvPr id="92" name="Slide Number Placeholder 91"/>
          <p:cNvSpPr>
            <a:spLocks noGrp="1"/>
          </p:cNvSpPr>
          <p:nvPr>
            <p:ph type="sldNum" sz="quarter" idx="12"/>
          </p:nvPr>
        </p:nvSpPr>
        <p:spPr/>
        <p:txBody>
          <a:bodyPr/>
          <a:lstStyle/>
          <a:p>
            <a:fld id="{CAA92952-897C-4335-8828-AE3364DFBF07}"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9C566E8-CF93-4D47-9107-0819AF6BE40C}" type="datetimeFigureOut">
              <a:rPr lang="en-US" smtClean="0"/>
              <a:t>3/2/2016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AA92952-897C-4335-8828-AE3364DFBF07}"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9C566E8-CF93-4D47-9107-0819AF6BE40C}" type="datetimeFigureOut">
              <a:rPr lang="en-US" smtClean="0"/>
              <a:t>3/2/2016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AA92952-897C-4335-8828-AE3364DFBF07}"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9C566E8-CF93-4D47-9107-0819AF6BE40C}" type="datetimeFigureOut">
              <a:rPr lang="en-US" smtClean="0"/>
              <a:t>3/2/2016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AA92952-897C-4335-8828-AE3364DFBF07}"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C566E8-CF93-4D47-9107-0819AF6BE40C}" type="datetimeFigureOut">
              <a:rPr lang="en-US" smtClean="0"/>
              <a:t>3/2/2016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AA92952-897C-4335-8828-AE3364DFBF07}"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9C566E8-CF93-4D47-9107-0819AF6BE40C}" type="datetimeFigureOut">
              <a:rPr lang="en-US" smtClean="0"/>
              <a:t>3/2/2016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AA92952-897C-4335-8828-AE3364DFBF07}" type="slidenum">
              <a:rPr lang="en-US" smtClean="0"/>
              <a:t>‹#›</a:t>
            </a:fld>
            <a:endParaRPr lang="en-US" dirty="0"/>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5" name="Date Placeholder 4"/>
          <p:cNvSpPr>
            <a:spLocks noGrp="1"/>
          </p:cNvSpPr>
          <p:nvPr>
            <p:ph type="dt" sz="half" idx="10"/>
          </p:nvPr>
        </p:nvSpPr>
        <p:spPr/>
        <p:txBody>
          <a:bodyPr/>
          <a:lstStyle/>
          <a:p>
            <a:fld id="{D9C566E8-CF93-4D47-9107-0819AF6BE40C}" type="datetimeFigureOut">
              <a:rPr lang="en-US" smtClean="0"/>
              <a:t>3/2/2016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AA92952-897C-4335-8828-AE3364DFBF07}" type="slidenum">
              <a:rPr lang="en-US" smtClean="0"/>
              <a:t>‹#›</a:t>
            </a:fld>
            <a:endParaRPr lang="en-US" dirty="0"/>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C566E8-CF93-4D47-9107-0819AF6BE40C}" type="datetimeFigureOut">
              <a:rPr lang="en-US" smtClean="0"/>
              <a:t>3/2/2016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AA92952-897C-4335-8828-AE3364DFBF07}"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C566E8-CF93-4D47-9107-0819AF6BE40C}" type="datetimeFigureOut">
              <a:rPr lang="en-US" smtClean="0"/>
              <a:t>3/2/2016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AA92952-897C-4335-8828-AE3364DFBF07}"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D9C566E8-CF93-4D47-9107-0819AF6BE40C}" type="datetimeFigureOut">
              <a:rPr lang="en-US" smtClean="0"/>
              <a:t>3/2/2016</a:t>
            </a:fld>
            <a:endParaRPr lang="en-US" dirty="0"/>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en-US" dirty="0"/>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CAA92952-897C-4335-8828-AE3364DFBF07}"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800" dirty="0" smtClean="0"/>
              <a:t>Test Taking/Test Anxiety</a:t>
            </a:r>
            <a:endParaRPr lang="en-US" sz="4800" dirty="0"/>
          </a:p>
        </p:txBody>
      </p:sp>
      <p:sp>
        <p:nvSpPr>
          <p:cNvPr id="3" name="Subtitle 2"/>
          <p:cNvSpPr>
            <a:spLocks noGrp="1"/>
          </p:cNvSpPr>
          <p:nvPr>
            <p:ph type="subTitle" idx="1"/>
          </p:nvPr>
        </p:nvSpPr>
        <p:spPr/>
        <p:txBody>
          <a:bodyPr>
            <a:normAutofit fontScale="92500" lnSpcReduction="10000"/>
          </a:bodyPr>
          <a:lstStyle/>
          <a:p>
            <a:r>
              <a:rPr lang="en-US" dirty="0" smtClean="0"/>
              <a:t>University </a:t>
            </a:r>
            <a:r>
              <a:rPr lang="en-US" dirty="0" smtClean="0"/>
              <a:t>Counseling </a:t>
            </a:r>
            <a:r>
              <a:rPr lang="en-US" dirty="0" smtClean="0"/>
              <a:t>Center</a:t>
            </a:r>
          </a:p>
          <a:p>
            <a:r>
              <a:rPr lang="en-US" dirty="0"/>
              <a:t>Study Skills Seminar</a:t>
            </a:r>
          </a:p>
          <a:p>
            <a:r>
              <a:rPr lang="en-US" dirty="0" smtClean="0"/>
              <a:t>Memorial Hall, </a:t>
            </a:r>
            <a:r>
              <a:rPr lang="en-US" smtClean="0"/>
              <a:t>First Floor</a:t>
            </a:r>
            <a:endParaRPr lang="en-US" dirty="0"/>
          </a:p>
        </p:txBody>
      </p:sp>
    </p:spTree>
    <p:extLst>
      <p:ext uri="{BB962C8B-B14F-4D97-AF65-F5344CB8AC3E}">
        <p14:creationId xmlns:p14="http://schemas.microsoft.com/office/powerpoint/2010/main" val="935983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University Counseling Center (UCC)</a:t>
            </a:r>
            <a:endParaRPr lang="en-US" sz="4000" dirty="0"/>
          </a:p>
        </p:txBody>
      </p:sp>
      <p:sp>
        <p:nvSpPr>
          <p:cNvPr id="4" name="Content Placeholder 3"/>
          <p:cNvSpPr>
            <a:spLocks noGrp="1"/>
          </p:cNvSpPr>
          <p:nvPr>
            <p:ph sz="half" idx="1"/>
          </p:nvPr>
        </p:nvSpPr>
        <p:spPr/>
        <p:txBody>
          <a:bodyPr/>
          <a:lstStyle/>
          <a:p>
            <a:r>
              <a:rPr lang="en-US" dirty="0" smtClean="0"/>
              <a:t>Memorial Hall 102</a:t>
            </a:r>
          </a:p>
          <a:p>
            <a:r>
              <a:rPr lang="en-US" dirty="0" smtClean="0"/>
              <a:t>Hours:</a:t>
            </a:r>
          </a:p>
          <a:p>
            <a:pPr lvl="1"/>
            <a:r>
              <a:rPr lang="en-US" dirty="0" smtClean="0"/>
              <a:t>Mon.-Thurs.: 8 a.m. to 5:00 p.m.</a:t>
            </a:r>
          </a:p>
          <a:p>
            <a:pPr lvl="1"/>
            <a:r>
              <a:rPr lang="en-US" dirty="0" smtClean="0"/>
              <a:t>Friday: 8:00 a.m. to 4:30 p.m.</a:t>
            </a:r>
          </a:p>
          <a:p>
            <a:r>
              <a:rPr lang="en-US" dirty="0" smtClean="0"/>
              <a:t>(309)298-2453</a:t>
            </a:r>
          </a:p>
          <a:p>
            <a:r>
              <a:rPr lang="en-US" dirty="0" smtClean="0"/>
              <a:t>www.wiu.edu/ucc</a:t>
            </a:r>
            <a:endParaRPr lang="en-US" dirty="0"/>
          </a:p>
        </p:txBody>
      </p:sp>
      <p:pic>
        <p:nvPicPr>
          <p:cNvPr id="1026"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648200" y="2286000"/>
            <a:ext cx="4038600" cy="2688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168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UCC Services	</a:t>
            </a:r>
            <a:endParaRPr lang="en-US" sz="4800" dirty="0"/>
          </a:p>
        </p:txBody>
      </p:sp>
      <p:sp>
        <p:nvSpPr>
          <p:cNvPr id="3" name="Content Placeholder 2"/>
          <p:cNvSpPr>
            <a:spLocks noGrp="1"/>
          </p:cNvSpPr>
          <p:nvPr>
            <p:ph sz="half" idx="1"/>
          </p:nvPr>
        </p:nvSpPr>
        <p:spPr/>
        <p:txBody>
          <a:bodyPr>
            <a:normAutofit/>
          </a:bodyPr>
          <a:lstStyle/>
          <a:p>
            <a:r>
              <a:rPr lang="en-US" dirty="0"/>
              <a:t>Individual Counseling</a:t>
            </a:r>
          </a:p>
          <a:p>
            <a:r>
              <a:rPr lang="en-US" dirty="0"/>
              <a:t>Group Counseling</a:t>
            </a:r>
          </a:p>
          <a:p>
            <a:r>
              <a:rPr lang="en-US" dirty="0"/>
              <a:t>Career Counseling</a:t>
            </a:r>
          </a:p>
          <a:p>
            <a:r>
              <a:rPr lang="en-US" dirty="0"/>
              <a:t>Academic or learning skills assistance</a:t>
            </a:r>
          </a:p>
          <a:p>
            <a:r>
              <a:rPr lang="en-US" dirty="0"/>
              <a:t>Outreach Programming</a:t>
            </a:r>
          </a:p>
          <a:p>
            <a:r>
              <a:rPr lang="en-US" dirty="0"/>
              <a:t>Academic Instruction</a:t>
            </a:r>
          </a:p>
          <a:p>
            <a:endParaRPr lang="en-US" dirty="0"/>
          </a:p>
        </p:txBody>
      </p:sp>
      <p:sp>
        <p:nvSpPr>
          <p:cNvPr id="4" name="Content Placeholder 3"/>
          <p:cNvSpPr>
            <a:spLocks noGrp="1"/>
          </p:cNvSpPr>
          <p:nvPr>
            <p:ph sz="half" idx="2"/>
          </p:nvPr>
        </p:nvSpPr>
        <p:spPr/>
        <p:txBody>
          <a:bodyPr>
            <a:normAutofit/>
          </a:bodyPr>
          <a:lstStyle/>
          <a:p>
            <a:r>
              <a:rPr lang="en-US" dirty="0"/>
              <a:t>Assessments</a:t>
            </a:r>
          </a:p>
          <a:p>
            <a:pPr lvl="1"/>
            <a:r>
              <a:rPr lang="en-US" sz="2600" i="1" dirty="0"/>
              <a:t>Psychological</a:t>
            </a:r>
          </a:p>
          <a:p>
            <a:pPr lvl="1"/>
            <a:r>
              <a:rPr lang="en-US" sz="2600" i="1" dirty="0"/>
              <a:t>Vocational</a:t>
            </a:r>
          </a:p>
          <a:p>
            <a:pPr lvl="1"/>
            <a:r>
              <a:rPr lang="en-US" sz="2600" i="1" dirty="0"/>
              <a:t>Learning Disabilities</a:t>
            </a:r>
          </a:p>
          <a:p>
            <a:pPr lvl="1"/>
            <a:r>
              <a:rPr lang="en-US" sz="2600" i="1" dirty="0"/>
              <a:t>Standardized tests</a:t>
            </a:r>
          </a:p>
          <a:p>
            <a:r>
              <a:rPr lang="en-US" dirty="0"/>
              <a:t>Consultation</a:t>
            </a:r>
          </a:p>
          <a:p>
            <a:r>
              <a:rPr lang="en-US" dirty="0"/>
              <a:t>Training of Graduate Students / Interns</a:t>
            </a:r>
          </a:p>
          <a:p>
            <a:endParaRPr lang="en-US" dirty="0"/>
          </a:p>
        </p:txBody>
      </p:sp>
    </p:spTree>
    <p:extLst>
      <p:ext uri="{BB962C8B-B14F-4D97-AF65-F5344CB8AC3E}">
        <p14:creationId xmlns:p14="http://schemas.microsoft.com/office/powerpoint/2010/main" val="850247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4800" dirty="0" smtClean="0"/>
              <a:t>Topics</a:t>
            </a:r>
            <a:endParaRPr lang="en-US" sz="4800" dirty="0"/>
          </a:p>
        </p:txBody>
      </p:sp>
      <p:sp>
        <p:nvSpPr>
          <p:cNvPr id="6" name="Content Placeholder 5"/>
          <p:cNvSpPr>
            <a:spLocks noGrp="1"/>
          </p:cNvSpPr>
          <p:nvPr>
            <p:ph sz="half" idx="1"/>
          </p:nvPr>
        </p:nvSpPr>
        <p:spPr/>
        <p:txBody>
          <a:bodyPr>
            <a:normAutofit/>
          </a:bodyPr>
          <a:lstStyle/>
          <a:p>
            <a:r>
              <a:rPr lang="en-US" sz="3600" dirty="0" smtClean="0"/>
              <a:t>Test Anxiety</a:t>
            </a:r>
          </a:p>
          <a:p>
            <a:r>
              <a:rPr lang="en-US" sz="3600" dirty="0" smtClean="0"/>
              <a:t>Test Taking</a:t>
            </a:r>
            <a:endParaRPr lang="en-US" sz="3600" dirty="0"/>
          </a:p>
        </p:txBody>
      </p:sp>
      <p:sp>
        <p:nvSpPr>
          <p:cNvPr id="7" name="Content Placeholder 6"/>
          <p:cNvSpPr>
            <a:spLocks noGrp="1"/>
          </p:cNvSpPr>
          <p:nvPr>
            <p:ph sz="half" idx="2"/>
          </p:nvPr>
        </p:nvSpPr>
        <p:spPr>
          <a:xfrm>
            <a:off x="4724400" y="1600200"/>
            <a:ext cx="4038600" cy="4525963"/>
          </a:xfrm>
        </p:spPr>
        <p:txBody>
          <a:bodyPr/>
          <a:lstStyle/>
          <a:p>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1596698"/>
            <a:ext cx="3733800" cy="46998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430283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idx="1"/>
          </p:nvPr>
        </p:nvSpPr>
        <p:spPr/>
        <p:txBody>
          <a:bodyPr/>
          <a:lstStyle/>
          <a:p>
            <a:endParaRPr lang="en-US" dirty="0"/>
          </a:p>
        </p:txBody>
      </p:sp>
      <p:sp>
        <p:nvSpPr>
          <p:cNvPr id="9" name="Title 8"/>
          <p:cNvSpPr>
            <a:spLocks noGrp="1"/>
          </p:cNvSpPr>
          <p:nvPr>
            <p:ph type="title"/>
          </p:nvPr>
        </p:nvSpPr>
        <p:spPr>
          <a:xfrm>
            <a:off x="457200" y="4572000"/>
            <a:ext cx="8305800" cy="1143000"/>
          </a:xfrm>
        </p:spPr>
        <p:txBody>
          <a:bodyPr>
            <a:noAutofit/>
          </a:bodyPr>
          <a:lstStyle/>
          <a:p>
            <a:r>
              <a:rPr lang="en-US" sz="4400" dirty="0" smtClean="0"/>
              <a:t>Who feels good about doing poorly on an exam?</a:t>
            </a:r>
            <a:endParaRPr lang="en-US" sz="4400" dirty="0"/>
          </a:p>
        </p:txBody>
      </p:sp>
    </p:spTree>
    <p:extLst>
      <p:ext uri="{BB962C8B-B14F-4D97-AF65-F5344CB8AC3E}">
        <p14:creationId xmlns:p14="http://schemas.microsoft.com/office/powerpoint/2010/main" val="22601601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endParaRPr lang="en-US" dirty="0"/>
          </a:p>
        </p:txBody>
      </p:sp>
      <p:sp>
        <p:nvSpPr>
          <p:cNvPr id="2" name="Title 1"/>
          <p:cNvSpPr>
            <a:spLocks noGrp="1"/>
          </p:cNvSpPr>
          <p:nvPr>
            <p:ph type="title"/>
          </p:nvPr>
        </p:nvSpPr>
        <p:spPr/>
        <p:txBody>
          <a:bodyPr>
            <a:normAutofit/>
          </a:bodyPr>
          <a:lstStyle/>
          <a:p>
            <a:r>
              <a:rPr lang="en-US" sz="4400" dirty="0" smtClean="0"/>
              <a:t>What is test anxiety?</a:t>
            </a:r>
            <a:endParaRPr lang="en-US" sz="4400" dirty="0"/>
          </a:p>
        </p:txBody>
      </p:sp>
    </p:spTree>
    <p:extLst>
      <p:ext uri="{BB962C8B-B14F-4D97-AF65-F5344CB8AC3E}">
        <p14:creationId xmlns:p14="http://schemas.microsoft.com/office/powerpoint/2010/main" val="33950414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400" dirty="0" smtClean="0"/>
              <a:t>Test Anxiety</a:t>
            </a:r>
            <a:endParaRPr lang="en-US" sz="4400" dirty="0"/>
          </a:p>
        </p:txBody>
      </p:sp>
      <p:sp>
        <p:nvSpPr>
          <p:cNvPr id="5" name="Content Placeholder 4"/>
          <p:cNvSpPr>
            <a:spLocks noGrp="1"/>
          </p:cNvSpPr>
          <p:nvPr>
            <p:ph idx="1"/>
          </p:nvPr>
        </p:nvSpPr>
        <p:spPr/>
        <p:txBody>
          <a:bodyPr>
            <a:normAutofit/>
          </a:bodyPr>
          <a:lstStyle/>
          <a:p>
            <a:r>
              <a:rPr lang="en-US" sz="3200" dirty="0"/>
              <a:t>Test and performance anxieties describe responses specific to </a:t>
            </a:r>
            <a:r>
              <a:rPr lang="en-US" sz="3200" b="1" dirty="0"/>
              <a:t>evaluative situations</a:t>
            </a:r>
            <a:r>
              <a:rPr lang="en-US" sz="3200" dirty="0"/>
              <a:t>—situations in which you are being observed or evaluated by others. </a:t>
            </a:r>
          </a:p>
          <a:p>
            <a:pPr lvl="1"/>
            <a:r>
              <a:rPr lang="en-US" sz="2400" dirty="0">
                <a:solidFill>
                  <a:schemeClr val="tx1"/>
                </a:solidFill>
              </a:rPr>
              <a:t>The primary "</a:t>
            </a:r>
            <a:r>
              <a:rPr lang="en-US" sz="2400" b="1" dirty="0">
                <a:solidFill>
                  <a:schemeClr val="tx1"/>
                </a:solidFill>
              </a:rPr>
              <a:t>threat</a:t>
            </a:r>
            <a:r>
              <a:rPr lang="en-US" sz="2400" dirty="0">
                <a:solidFill>
                  <a:schemeClr val="tx1"/>
                </a:solidFill>
              </a:rPr>
              <a:t>" in these situations is the possibility of failure and loss of esteem. </a:t>
            </a:r>
          </a:p>
          <a:p>
            <a:pPr lvl="1"/>
            <a:r>
              <a:rPr lang="en-US" sz="2400" dirty="0">
                <a:solidFill>
                  <a:schemeClr val="tx1"/>
                </a:solidFill>
              </a:rPr>
              <a:t>When you believe that you </a:t>
            </a:r>
            <a:r>
              <a:rPr lang="en-US" sz="2400" b="1" dirty="0">
                <a:solidFill>
                  <a:schemeClr val="tx1"/>
                </a:solidFill>
              </a:rPr>
              <a:t>are inadequate or incapable</a:t>
            </a:r>
            <a:r>
              <a:rPr lang="en-US" sz="2400" dirty="0">
                <a:solidFill>
                  <a:schemeClr val="tx1"/>
                </a:solidFill>
              </a:rPr>
              <a:t> of meeting the challenge </a:t>
            </a:r>
          </a:p>
          <a:p>
            <a:pPr lvl="1"/>
            <a:r>
              <a:rPr lang="en-US" sz="2400" dirty="0">
                <a:solidFill>
                  <a:schemeClr val="tx1"/>
                </a:solidFill>
              </a:rPr>
              <a:t>You </a:t>
            </a:r>
            <a:r>
              <a:rPr lang="en-US" sz="2400" b="1" dirty="0">
                <a:solidFill>
                  <a:schemeClr val="tx1"/>
                </a:solidFill>
              </a:rPr>
              <a:t>fear the consequences</a:t>
            </a:r>
            <a:r>
              <a:rPr lang="en-US" sz="2400" dirty="0">
                <a:solidFill>
                  <a:schemeClr val="tx1"/>
                </a:solidFill>
              </a:rPr>
              <a:t> of possible failure.</a:t>
            </a:r>
          </a:p>
          <a:p>
            <a:endParaRPr lang="en-US" dirty="0"/>
          </a:p>
        </p:txBody>
      </p:sp>
    </p:spTree>
    <p:extLst>
      <p:ext uri="{BB962C8B-B14F-4D97-AF65-F5344CB8AC3E}">
        <p14:creationId xmlns:p14="http://schemas.microsoft.com/office/powerpoint/2010/main" val="14662372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What is Test Anxiety?</a:t>
            </a:r>
            <a:endParaRPr lang="en-US" sz="4800" dirty="0"/>
          </a:p>
        </p:txBody>
      </p:sp>
      <p:sp>
        <p:nvSpPr>
          <p:cNvPr id="3" name="Content Placeholder 2"/>
          <p:cNvSpPr>
            <a:spLocks noGrp="1"/>
          </p:cNvSpPr>
          <p:nvPr>
            <p:ph idx="1"/>
          </p:nvPr>
        </p:nvSpPr>
        <p:spPr/>
        <p:txBody>
          <a:bodyPr>
            <a:normAutofit fontScale="47500" lnSpcReduction="20000"/>
          </a:bodyPr>
          <a:lstStyle/>
          <a:p>
            <a:r>
              <a:rPr lang="en-US" sz="5100" dirty="0"/>
              <a:t>Becoming especially nervous and anxious immediately before or during an exam</a:t>
            </a:r>
          </a:p>
          <a:p>
            <a:r>
              <a:rPr lang="en-US" sz="5100" dirty="0"/>
              <a:t>Common Symptoms</a:t>
            </a:r>
          </a:p>
          <a:p>
            <a:pPr lvl="1"/>
            <a:r>
              <a:rPr lang="en-US" sz="3800" dirty="0"/>
              <a:t>Shaking</a:t>
            </a:r>
          </a:p>
          <a:p>
            <a:pPr lvl="1"/>
            <a:r>
              <a:rPr lang="en-US" sz="3800" dirty="0"/>
              <a:t>Trembling</a:t>
            </a:r>
          </a:p>
          <a:p>
            <a:pPr lvl="1"/>
            <a:r>
              <a:rPr lang="en-US" sz="3800" dirty="0"/>
              <a:t>Increased Heart Rate</a:t>
            </a:r>
          </a:p>
          <a:p>
            <a:pPr lvl="1"/>
            <a:r>
              <a:rPr lang="en-US" sz="3800" dirty="0"/>
              <a:t>Muscle Tension</a:t>
            </a:r>
          </a:p>
          <a:p>
            <a:pPr lvl="1"/>
            <a:r>
              <a:rPr lang="en-US" sz="3800" dirty="0"/>
              <a:t>Nausea</a:t>
            </a:r>
          </a:p>
          <a:p>
            <a:pPr lvl="1"/>
            <a:r>
              <a:rPr lang="en-US" sz="3800" dirty="0"/>
              <a:t>Headaches</a:t>
            </a:r>
          </a:p>
          <a:p>
            <a:pPr lvl="1"/>
            <a:r>
              <a:rPr lang="en-US" sz="3800" dirty="0"/>
              <a:t>Difficulty Concentrating</a:t>
            </a:r>
          </a:p>
          <a:p>
            <a:pPr lvl="1"/>
            <a:r>
              <a:rPr lang="en-US" sz="3800" dirty="0"/>
              <a:t>Becoming Easily Distracted</a:t>
            </a:r>
          </a:p>
          <a:p>
            <a:pPr lvl="1"/>
            <a:r>
              <a:rPr lang="en-US" sz="3800" dirty="0"/>
              <a:t>Lack of Confidence</a:t>
            </a:r>
          </a:p>
          <a:p>
            <a:pPr lvl="1"/>
            <a:r>
              <a:rPr lang="en-US" sz="3800" dirty="0"/>
              <a:t>Negative Self-Talk</a:t>
            </a:r>
          </a:p>
          <a:p>
            <a:endParaRPr lang="en-US" dirty="0"/>
          </a:p>
          <a:p>
            <a:r>
              <a:rPr lang="en-US" sz="5100" dirty="0"/>
              <a:t>May interfere with test performance</a:t>
            </a:r>
          </a:p>
        </p:txBody>
      </p:sp>
    </p:spTree>
    <p:extLst>
      <p:ext uri="{BB962C8B-B14F-4D97-AF65-F5344CB8AC3E}">
        <p14:creationId xmlns:p14="http://schemas.microsoft.com/office/powerpoint/2010/main" val="3533906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Arousal and Anxiety</a:t>
            </a:r>
            <a:endParaRPr lang="en-US" sz="4800" dirty="0"/>
          </a:p>
        </p:txBody>
      </p:sp>
      <p:sp>
        <p:nvSpPr>
          <p:cNvPr id="3" name="Content Placeholder 2"/>
          <p:cNvSpPr>
            <a:spLocks noGrp="1"/>
          </p:cNvSpPr>
          <p:nvPr>
            <p:ph idx="1"/>
          </p:nvPr>
        </p:nvSpPr>
        <p:spPr/>
        <p:txBody>
          <a:bodyPr/>
          <a:lstStyle/>
          <a:p>
            <a:r>
              <a:rPr lang="en-US" sz="2800" dirty="0" smtClean="0"/>
              <a:t>May be so wrapped up in your physiological experiences (shaking, sweating, nausea, etc.) that you are unable to recall test information or concentrate fully.</a:t>
            </a:r>
          </a:p>
          <a:p>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3048000"/>
            <a:ext cx="4329891"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690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So, when does test anxiety turn bad?</a:t>
            </a:r>
            <a:endParaRPr lang="en-US" sz="4000" dirty="0"/>
          </a:p>
        </p:txBody>
      </p:sp>
      <p:sp>
        <p:nvSpPr>
          <p:cNvPr id="3" name="Content Placeholder 2"/>
          <p:cNvSpPr>
            <a:spLocks noGrp="1"/>
          </p:cNvSpPr>
          <p:nvPr>
            <p:ph idx="1"/>
          </p:nvPr>
        </p:nvSpPr>
        <p:spPr/>
        <p:txBody>
          <a:bodyPr>
            <a:normAutofit/>
          </a:bodyPr>
          <a:lstStyle/>
          <a:p>
            <a:pPr lvl="0"/>
            <a:r>
              <a:rPr lang="en-US" sz="2800" dirty="0"/>
              <a:t>As previously stated, test anxiety is </a:t>
            </a:r>
            <a:r>
              <a:rPr lang="en-US" sz="2800" b="1" dirty="0"/>
              <a:t>not inherently harmful</a:t>
            </a:r>
            <a:r>
              <a:rPr lang="en-US" sz="2800" dirty="0"/>
              <a:t>; when positively directed, this </a:t>
            </a:r>
            <a:r>
              <a:rPr lang="en-US" sz="2800" b="1" dirty="0"/>
              <a:t>increase in energy actually enhances exam performance</a:t>
            </a:r>
            <a:r>
              <a:rPr lang="en-US" sz="2800" dirty="0"/>
              <a:t>. </a:t>
            </a:r>
          </a:p>
          <a:p>
            <a:pPr lvl="0"/>
            <a:r>
              <a:rPr lang="en-US" sz="2800" dirty="0"/>
              <a:t>Only when this energy is directed away from positive performance does it become a problem. </a:t>
            </a:r>
          </a:p>
          <a:p>
            <a:endParaRPr lang="en-US" sz="3200" dirty="0"/>
          </a:p>
        </p:txBody>
      </p:sp>
    </p:spTree>
    <p:extLst>
      <p:ext uri="{BB962C8B-B14F-4D97-AF65-F5344CB8AC3E}">
        <p14:creationId xmlns:p14="http://schemas.microsoft.com/office/powerpoint/2010/main" val="18819874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
          </p:nvPr>
        </p:nvSpPr>
        <p:spPr/>
        <p:txBody>
          <a:bodyPr>
            <a:noAutofit/>
          </a:bodyPr>
          <a:lstStyle/>
          <a:p>
            <a:r>
              <a:rPr lang="en-US" sz="2400" dirty="0" smtClean="0"/>
              <a:t>Why do some people experience it and some do not?</a:t>
            </a:r>
            <a:endParaRPr lang="en-US" sz="2400" dirty="0"/>
          </a:p>
        </p:txBody>
      </p:sp>
      <p:sp>
        <p:nvSpPr>
          <p:cNvPr id="2" name="Title 1"/>
          <p:cNvSpPr>
            <a:spLocks noGrp="1"/>
          </p:cNvSpPr>
          <p:nvPr>
            <p:ph type="title"/>
          </p:nvPr>
        </p:nvSpPr>
        <p:spPr/>
        <p:txBody>
          <a:bodyPr>
            <a:normAutofit/>
          </a:bodyPr>
          <a:lstStyle/>
          <a:p>
            <a:r>
              <a:rPr lang="en-US" sz="4400" dirty="0" smtClean="0"/>
              <a:t>Causes of Test Anxiety</a:t>
            </a:r>
            <a:endParaRPr lang="en-US" sz="4400" dirty="0"/>
          </a:p>
        </p:txBody>
      </p:sp>
    </p:spTree>
    <p:extLst>
      <p:ext uri="{BB962C8B-B14F-4D97-AF65-F5344CB8AC3E}">
        <p14:creationId xmlns:p14="http://schemas.microsoft.com/office/powerpoint/2010/main" val="11913636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400" dirty="0" smtClean="0"/>
              <a:t>Several Common Sources</a:t>
            </a:r>
            <a:endParaRPr lang="en-US" sz="4400" dirty="0"/>
          </a:p>
        </p:txBody>
      </p:sp>
      <p:sp>
        <p:nvSpPr>
          <p:cNvPr id="5" name="Content Placeholder 4"/>
          <p:cNvSpPr>
            <a:spLocks noGrp="1"/>
          </p:cNvSpPr>
          <p:nvPr>
            <p:ph idx="1"/>
          </p:nvPr>
        </p:nvSpPr>
        <p:spPr/>
        <p:txBody>
          <a:bodyPr/>
          <a:lstStyle/>
          <a:p>
            <a:r>
              <a:rPr lang="en-US" sz="2800" dirty="0"/>
              <a:t>Overstating the importance of exams</a:t>
            </a:r>
          </a:p>
          <a:p>
            <a:r>
              <a:rPr lang="en-US" sz="2800" dirty="0"/>
              <a:t>Previous negative experience with test taking</a:t>
            </a:r>
          </a:p>
          <a:p>
            <a:r>
              <a:rPr lang="en-US" sz="2800" dirty="0"/>
              <a:t>Fear of disappointing others</a:t>
            </a:r>
          </a:p>
          <a:p>
            <a:r>
              <a:rPr lang="en-US" sz="2800" dirty="0"/>
              <a:t>Focusing only on outcome, rather than improvement</a:t>
            </a:r>
          </a:p>
          <a:p>
            <a:r>
              <a:rPr lang="en-US" sz="2800" dirty="0"/>
              <a:t>Having unrealistic performance expectations</a:t>
            </a:r>
          </a:p>
          <a:p>
            <a:r>
              <a:rPr lang="en-US" sz="2800" dirty="0"/>
              <a:t>Poor preparation</a:t>
            </a:r>
          </a:p>
          <a:p>
            <a:pPr lvl="1"/>
            <a:r>
              <a:rPr lang="en-US" sz="2400" dirty="0"/>
              <a:t>Poor time management, poor study habits, and lack of organization can lead to a student feeling overwhelmed</a:t>
            </a:r>
          </a:p>
          <a:p>
            <a:r>
              <a:rPr lang="en-US" sz="2800" dirty="0"/>
              <a:t>Lack of confidence, fear of failure</a:t>
            </a:r>
          </a:p>
          <a:p>
            <a:endParaRPr lang="en-US" dirty="0"/>
          </a:p>
        </p:txBody>
      </p:sp>
    </p:spTree>
    <p:extLst>
      <p:ext uri="{BB962C8B-B14F-4D97-AF65-F5344CB8AC3E}">
        <p14:creationId xmlns:p14="http://schemas.microsoft.com/office/powerpoint/2010/main" val="2325398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endParaRPr lang="en-US" dirty="0"/>
          </a:p>
        </p:txBody>
      </p:sp>
      <p:sp>
        <p:nvSpPr>
          <p:cNvPr id="4" name="Title 3"/>
          <p:cNvSpPr>
            <a:spLocks noGrp="1"/>
          </p:cNvSpPr>
          <p:nvPr>
            <p:ph type="title"/>
          </p:nvPr>
        </p:nvSpPr>
        <p:spPr/>
        <p:txBody>
          <a:bodyPr>
            <a:normAutofit/>
          </a:bodyPr>
          <a:lstStyle/>
          <a:p>
            <a:r>
              <a:rPr lang="en-US" sz="4800" dirty="0" smtClean="0"/>
              <a:t>Test Taking</a:t>
            </a:r>
            <a:endParaRPr lang="en-US" sz="4800"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609600"/>
            <a:ext cx="4651375" cy="310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43164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dirty="0"/>
          </a:p>
        </p:txBody>
      </p:sp>
      <p:sp>
        <p:nvSpPr>
          <p:cNvPr id="4" name="Title 3"/>
          <p:cNvSpPr>
            <a:spLocks noGrp="1"/>
          </p:cNvSpPr>
          <p:nvPr>
            <p:ph type="title"/>
          </p:nvPr>
        </p:nvSpPr>
        <p:spPr/>
        <p:txBody>
          <a:bodyPr>
            <a:normAutofit/>
          </a:bodyPr>
          <a:lstStyle/>
          <a:p>
            <a:r>
              <a:rPr lang="en-US" sz="4800" dirty="0" smtClean="0"/>
              <a:t>Preparing for Success</a:t>
            </a:r>
            <a:endParaRPr lang="en-US" sz="4800" dirty="0"/>
          </a:p>
        </p:txBody>
      </p:sp>
    </p:spTree>
    <p:extLst>
      <p:ext uri="{BB962C8B-B14F-4D97-AF65-F5344CB8AC3E}">
        <p14:creationId xmlns:p14="http://schemas.microsoft.com/office/powerpoint/2010/main" val="31860777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Preparing for Success	</a:t>
            </a:r>
            <a:endParaRPr lang="en-US" sz="4400" dirty="0"/>
          </a:p>
        </p:txBody>
      </p:sp>
      <p:sp>
        <p:nvSpPr>
          <p:cNvPr id="3" name="Content Placeholder 2"/>
          <p:cNvSpPr>
            <a:spLocks noGrp="1"/>
          </p:cNvSpPr>
          <p:nvPr>
            <p:ph idx="1"/>
          </p:nvPr>
        </p:nvSpPr>
        <p:spPr/>
        <p:txBody>
          <a:bodyPr/>
          <a:lstStyle/>
          <a:p>
            <a:r>
              <a:rPr lang="en-US" sz="2800" dirty="0" smtClean="0"/>
              <a:t>Most </a:t>
            </a:r>
            <a:r>
              <a:rPr lang="en-US" sz="2800" dirty="0"/>
              <a:t>important aspect is being </a:t>
            </a:r>
            <a:r>
              <a:rPr lang="en-US" sz="2800" dirty="0" smtClean="0"/>
              <a:t>prepared</a:t>
            </a:r>
          </a:p>
          <a:p>
            <a:pPr lvl="1"/>
            <a:r>
              <a:rPr lang="en-US" sz="2400" dirty="0" smtClean="0"/>
              <a:t>Better prepared = more confident</a:t>
            </a:r>
            <a:endParaRPr lang="en-US" sz="2400" dirty="0"/>
          </a:p>
          <a:p>
            <a:r>
              <a:rPr lang="en-US" sz="2800" dirty="0"/>
              <a:t>Find out what will be on </a:t>
            </a:r>
            <a:r>
              <a:rPr lang="en-US" sz="2800" dirty="0" smtClean="0"/>
              <a:t>the exam, what format it will be in </a:t>
            </a:r>
            <a:r>
              <a:rPr lang="en-US" sz="2800" dirty="0"/>
              <a:t>and what topics will be emphasized</a:t>
            </a:r>
          </a:p>
          <a:p>
            <a:r>
              <a:rPr lang="en-US" sz="2800" dirty="0"/>
              <a:t>Use your </a:t>
            </a:r>
            <a:r>
              <a:rPr lang="en-US" sz="2800" dirty="0" smtClean="0"/>
              <a:t>syllabus </a:t>
            </a:r>
            <a:r>
              <a:rPr lang="en-US" sz="2800" dirty="0"/>
              <a:t>and study </a:t>
            </a:r>
            <a:r>
              <a:rPr lang="en-US" sz="2800" dirty="0" smtClean="0"/>
              <a:t>guides</a:t>
            </a:r>
          </a:p>
          <a:p>
            <a:r>
              <a:rPr lang="en-US" sz="2800" dirty="0" smtClean="0"/>
              <a:t>Begin reviewing early</a:t>
            </a:r>
          </a:p>
          <a:p>
            <a:r>
              <a:rPr lang="en-US" sz="2800" dirty="0" smtClean="0"/>
              <a:t>CRAMMING CAN RAISE ANXIETY!</a:t>
            </a:r>
          </a:p>
          <a:p>
            <a:endParaRPr lang="en-US" dirty="0" smtClean="0"/>
          </a:p>
          <a:p>
            <a:endParaRPr lang="en-US" dirty="0"/>
          </a:p>
          <a:p>
            <a:pPr marL="64008" indent="0">
              <a:buNone/>
            </a:pPr>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4267200"/>
            <a:ext cx="2593653"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04042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Tips and Techniques for Getting Prepared!</a:t>
            </a:r>
            <a:endParaRPr lang="en-US" sz="4000" dirty="0"/>
          </a:p>
        </p:txBody>
      </p:sp>
      <p:sp>
        <p:nvSpPr>
          <p:cNvPr id="3" name="Content Placeholder 2"/>
          <p:cNvSpPr>
            <a:spLocks noGrp="1"/>
          </p:cNvSpPr>
          <p:nvPr>
            <p:ph idx="1"/>
          </p:nvPr>
        </p:nvSpPr>
        <p:spPr/>
        <p:txBody>
          <a:bodyPr>
            <a:normAutofit fontScale="85000" lnSpcReduction="10000"/>
          </a:bodyPr>
          <a:lstStyle/>
          <a:p>
            <a:pPr lvl="0"/>
            <a:r>
              <a:rPr lang="en-US" sz="2800" b="1" dirty="0"/>
              <a:t>Attend all of your classes</a:t>
            </a:r>
            <a:r>
              <a:rPr lang="en-US" sz="2800" dirty="0"/>
              <a:t>, and find out </a:t>
            </a:r>
            <a:r>
              <a:rPr lang="en-US" sz="2800" b="1" dirty="0"/>
              <a:t>what is expected of you</a:t>
            </a:r>
            <a:r>
              <a:rPr lang="en-US" sz="2800" dirty="0"/>
              <a:t> so that you know what will be on exams and when exams are scheduled.</a:t>
            </a:r>
          </a:p>
          <a:p>
            <a:pPr lvl="0"/>
            <a:r>
              <a:rPr lang="en-US" sz="2800" b="1" dirty="0"/>
              <a:t>Keep up with your work</a:t>
            </a:r>
            <a:r>
              <a:rPr lang="en-US" sz="2800" dirty="0"/>
              <a:t> so that you can </a:t>
            </a:r>
            <a:r>
              <a:rPr lang="en-US" sz="2800" b="1" dirty="0"/>
              <a:t>avoid “cramming”</a:t>
            </a:r>
            <a:r>
              <a:rPr lang="en-US" sz="2800" dirty="0"/>
              <a:t> for exams.</a:t>
            </a:r>
          </a:p>
          <a:p>
            <a:pPr lvl="0"/>
            <a:r>
              <a:rPr lang="en-US" sz="2800" dirty="0"/>
              <a:t>Become more </a:t>
            </a:r>
            <a:r>
              <a:rPr lang="en-US" sz="2800" b="1" dirty="0"/>
              <a:t>efficient</a:t>
            </a:r>
            <a:r>
              <a:rPr lang="en-US" sz="2800" dirty="0"/>
              <a:t> in your study habits and time management skills.</a:t>
            </a:r>
          </a:p>
          <a:p>
            <a:pPr lvl="0"/>
            <a:r>
              <a:rPr lang="en-US" sz="2800" dirty="0"/>
              <a:t>Have a </a:t>
            </a:r>
            <a:r>
              <a:rPr lang="en-US" sz="2800" b="1" dirty="0"/>
              <a:t>study schedule</a:t>
            </a:r>
            <a:r>
              <a:rPr lang="en-US" sz="2800" dirty="0"/>
              <a:t> that makes use of any “wasted time.”</a:t>
            </a:r>
          </a:p>
          <a:p>
            <a:pPr lvl="0"/>
            <a:r>
              <a:rPr lang="en-US" sz="2800" b="1" dirty="0"/>
              <a:t>Study in a location where you can</a:t>
            </a:r>
            <a:r>
              <a:rPr lang="en-US" sz="2800" dirty="0"/>
              <a:t> </a:t>
            </a:r>
            <a:r>
              <a:rPr lang="en-US" sz="2800" b="1" dirty="0"/>
              <a:t>concentrate</a:t>
            </a:r>
            <a:r>
              <a:rPr lang="en-US" sz="2800" dirty="0"/>
              <a:t>, get interested in the material, and give it your complete attention.</a:t>
            </a:r>
          </a:p>
          <a:p>
            <a:pPr lvl="0"/>
            <a:r>
              <a:rPr lang="en-US" sz="2800" dirty="0" smtClean="0"/>
              <a:t>Learn </a:t>
            </a:r>
            <a:r>
              <a:rPr lang="en-US" sz="2800" dirty="0"/>
              <a:t>how to </a:t>
            </a:r>
            <a:r>
              <a:rPr lang="en-US" sz="2800" b="1" dirty="0"/>
              <a:t>take good notes</a:t>
            </a:r>
            <a:r>
              <a:rPr lang="en-US" sz="2800" dirty="0"/>
              <a:t>, and </a:t>
            </a:r>
            <a:r>
              <a:rPr lang="en-US" sz="2800" b="1" dirty="0"/>
              <a:t>review</a:t>
            </a:r>
            <a:r>
              <a:rPr lang="en-US" sz="2800" dirty="0"/>
              <a:t> them right after class and periodically.</a:t>
            </a:r>
          </a:p>
          <a:p>
            <a:endParaRPr lang="en-US" dirty="0"/>
          </a:p>
        </p:txBody>
      </p:sp>
    </p:spTree>
    <p:extLst>
      <p:ext uri="{BB962C8B-B14F-4D97-AF65-F5344CB8AC3E}">
        <p14:creationId xmlns:p14="http://schemas.microsoft.com/office/powerpoint/2010/main" val="29590772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Additional Tips and Techniques for Getting Prepared </a:t>
            </a:r>
            <a:endParaRPr lang="en-US" sz="4000" dirty="0"/>
          </a:p>
        </p:txBody>
      </p:sp>
      <p:sp>
        <p:nvSpPr>
          <p:cNvPr id="3" name="Content Placeholder 2"/>
          <p:cNvSpPr>
            <a:spLocks noGrp="1"/>
          </p:cNvSpPr>
          <p:nvPr>
            <p:ph idx="1"/>
          </p:nvPr>
        </p:nvSpPr>
        <p:spPr/>
        <p:txBody>
          <a:bodyPr>
            <a:normAutofit fontScale="92500" lnSpcReduction="20000"/>
          </a:bodyPr>
          <a:lstStyle/>
          <a:p>
            <a:pPr lvl="0"/>
            <a:r>
              <a:rPr lang="en-US" sz="2600" dirty="0"/>
              <a:t>Make </a:t>
            </a:r>
            <a:r>
              <a:rPr lang="en-US" sz="2600" b="1" dirty="0"/>
              <a:t>outlines</a:t>
            </a:r>
            <a:r>
              <a:rPr lang="en-US" sz="2600" dirty="0"/>
              <a:t> and </a:t>
            </a:r>
            <a:r>
              <a:rPr lang="en-US" sz="2600" b="1" dirty="0"/>
              <a:t>summary</a:t>
            </a:r>
            <a:r>
              <a:rPr lang="en-US" sz="2600" dirty="0"/>
              <a:t> </a:t>
            </a:r>
            <a:r>
              <a:rPr lang="en-US" sz="2600" b="1" dirty="0"/>
              <a:t>sheets</a:t>
            </a:r>
            <a:r>
              <a:rPr lang="en-US" sz="2600" dirty="0"/>
              <a:t>.</a:t>
            </a:r>
          </a:p>
          <a:p>
            <a:pPr lvl="0"/>
            <a:r>
              <a:rPr lang="en-US" sz="2600" dirty="0"/>
              <a:t>Ask yourself, “</a:t>
            </a:r>
            <a:r>
              <a:rPr lang="en-US" sz="2600" b="1" dirty="0"/>
              <a:t>What is the important information?</a:t>
            </a:r>
            <a:r>
              <a:rPr lang="en-US" sz="2600" dirty="0"/>
              <a:t>”</a:t>
            </a:r>
          </a:p>
          <a:p>
            <a:pPr lvl="0"/>
            <a:r>
              <a:rPr lang="en-US" sz="2600" dirty="0" smtClean="0"/>
              <a:t>Take </a:t>
            </a:r>
            <a:r>
              <a:rPr lang="en-US" sz="2600" dirty="0"/>
              <a:t>advantage of the </a:t>
            </a:r>
            <a:r>
              <a:rPr lang="en-US" sz="2600" b="1" dirty="0"/>
              <a:t>Writing Center</a:t>
            </a:r>
            <a:r>
              <a:rPr lang="en-US" sz="2600" dirty="0"/>
              <a:t> and the </a:t>
            </a:r>
            <a:r>
              <a:rPr lang="en-US" sz="2600" b="1" dirty="0"/>
              <a:t>Counseling Center</a:t>
            </a:r>
            <a:r>
              <a:rPr lang="en-US" sz="2600" dirty="0"/>
              <a:t> here at WIU to help you improve your study skills, test-taking skills, and writing skills.</a:t>
            </a:r>
          </a:p>
          <a:p>
            <a:pPr lvl="0"/>
            <a:r>
              <a:rPr lang="en-US" sz="2600" dirty="0"/>
              <a:t>Make appointments at the UCC for personalized study skill seminars.</a:t>
            </a:r>
          </a:p>
          <a:p>
            <a:pPr lvl="0"/>
            <a:r>
              <a:rPr lang="en-US" sz="2600" b="1" dirty="0"/>
              <a:t>Free tutoring</a:t>
            </a:r>
            <a:r>
              <a:rPr lang="en-US" sz="2600" dirty="0"/>
              <a:t> is available. Don’t be afraid to use it!</a:t>
            </a:r>
          </a:p>
          <a:p>
            <a:pPr lvl="0"/>
            <a:r>
              <a:rPr lang="en-US" sz="2600" dirty="0"/>
              <a:t>Aim for </a:t>
            </a:r>
            <a:r>
              <a:rPr lang="en-US" sz="2600" b="1" dirty="0"/>
              <a:t>A level of understanding</a:t>
            </a:r>
            <a:r>
              <a:rPr lang="en-US" sz="2600" dirty="0"/>
              <a:t>. Don’t overprotect yourself by saying you’ll be lucky to get a C, so why study more.</a:t>
            </a:r>
          </a:p>
          <a:p>
            <a:pPr lvl="0"/>
            <a:r>
              <a:rPr lang="en-US" sz="2600" dirty="0" smtClean="0"/>
              <a:t>In </a:t>
            </a:r>
            <a:r>
              <a:rPr lang="en-US" sz="2600" dirty="0"/>
              <a:t>general, </a:t>
            </a:r>
            <a:r>
              <a:rPr lang="en-US" sz="2600" b="1" dirty="0"/>
              <a:t>organized, self-confident students</a:t>
            </a:r>
            <a:r>
              <a:rPr lang="en-US" sz="2600" dirty="0"/>
              <a:t> with efficient study habits may actually spend less time studying than others who receive lower grades. </a:t>
            </a:r>
          </a:p>
          <a:p>
            <a:endParaRPr lang="en-US" dirty="0"/>
          </a:p>
        </p:txBody>
      </p:sp>
    </p:spTree>
    <p:extLst>
      <p:ext uri="{BB962C8B-B14F-4D97-AF65-F5344CB8AC3E}">
        <p14:creationId xmlns:p14="http://schemas.microsoft.com/office/powerpoint/2010/main" val="17822777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Additional Preparations</a:t>
            </a:r>
            <a:endParaRPr lang="en-US" sz="4400" dirty="0"/>
          </a:p>
        </p:txBody>
      </p:sp>
      <p:sp>
        <p:nvSpPr>
          <p:cNvPr id="3" name="Content Placeholder 2"/>
          <p:cNvSpPr>
            <a:spLocks noGrp="1"/>
          </p:cNvSpPr>
          <p:nvPr>
            <p:ph idx="1"/>
          </p:nvPr>
        </p:nvSpPr>
        <p:spPr/>
        <p:txBody>
          <a:bodyPr/>
          <a:lstStyle/>
          <a:p>
            <a:r>
              <a:rPr lang="en-US" sz="2800" dirty="0" smtClean="0"/>
              <a:t>Mental</a:t>
            </a:r>
          </a:p>
          <a:p>
            <a:pPr lvl="1"/>
            <a:r>
              <a:rPr lang="en-US" sz="2400" dirty="0" smtClean="0"/>
              <a:t>How you approach the test matters!</a:t>
            </a:r>
          </a:p>
          <a:p>
            <a:pPr lvl="1"/>
            <a:r>
              <a:rPr lang="en-US" sz="2400" dirty="0" smtClean="0"/>
              <a:t>Positive and confident</a:t>
            </a:r>
          </a:p>
          <a:p>
            <a:r>
              <a:rPr lang="en-US" sz="2800" dirty="0" smtClean="0"/>
              <a:t>Physical</a:t>
            </a:r>
          </a:p>
          <a:p>
            <a:pPr lvl="1"/>
            <a:r>
              <a:rPr lang="en-US" sz="2400" dirty="0"/>
              <a:t>Proper rest</a:t>
            </a:r>
          </a:p>
          <a:p>
            <a:pPr lvl="1"/>
            <a:r>
              <a:rPr lang="en-US" sz="2400" dirty="0"/>
              <a:t>Proper diet</a:t>
            </a:r>
          </a:p>
          <a:p>
            <a:pPr lvl="1"/>
            <a:r>
              <a:rPr lang="en-US" sz="2400" dirty="0"/>
              <a:t>Be physically comfortable</a:t>
            </a:r>
          </a:p>
          <a:p>
            <a:pPr lvl="1"/>
            <a:r>
              <a:rPr lang="en-US" sz="2400" dirty="0"/>
              <a:t>Develop consistent routine</a:t>
            </a:r>
          </a:p>
          <a:p>
            <a:pPr lvl="1"/>
            <a:r>
              <a:rPr lang="en-US" sz="2400" dirty="0"/>
              <a:t>Arrive to test early, but not too early</a:t>
            </a:r>
          </a:p>
        </p:txBody>
      </p:sp>
    </p:spTree>
    <p:extLst>
      <p:ext uri="{BB962C8B-B14F-4D97-AF65-F5344CB8AC3E}">
        <p14:creationId xmlns:p14="http://schemas.microsoft.com/office/powerpoint/2010/main" val="14438567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Study Techniques</a:t>
            </a:r>
            <a:endParaRPr lang="en-US" sz="4400" dirty="0"/>
          </a:p>
        </p:txBody>
      </p:sp>
      <p:sp>
        <p:nvSpPr>
          <p:cNvPr id="3" name="Content Placeholder 2"/>
          <p:cNvSpPr>
            <a:spLocks noGrp="1"/>
          </p:cNvSpPr>
          <p:nvPr>
            <p:ph idx="1"/>
          </p:nvPr>
        </p:nvSpPr>
        <p:spPr/>
        <p:txBody>
          <a:bodyPr/>
          <a:lstStyle/>
          <a:p>
            <a:r>
              <a:rPr lang="en-US" sz="2800" dirty="0" smtClean="0"/>
              <a:t>Flashcards</a:t>
            </a:r>
          </a:p>
          <a:p>
            <a:r>
              <a:rPr lang="en-US" sz="2800" dirty="0" smtClean="0"/>
              <a:t>Audiotapes</a:t>
            </a:r>
          </a:p>
          <a:p>
            <a:pPr lvl="1"/>
            <a:r>
              <a:rPr lang="en-US" sz="2400" dirty="0" smtClean="0"/>
              <a:t>Record your notes and write them down </a:t>
            </a:r>
          </a:p>
          <a:p>
            <a:pPr lvl="1"/>
            <a:r>
              <a:rPr lang="en-US" sz="2400" dirty="0" smtClean="0"/>
              <a:t>Also record lecture in case you missed something</a:t>
            </a:r>
          </a:p>
          <a:p>
            <a:r>
              <a:rPr lang="en-US" sz="2800" dirty="0" smtClean="0"/>
              <a:t>Previous Exams</a:t>
            </a:r>
          </a:p>
          <a:p>
            <a:pPr lvl="1"/>
            <a:r>
              <a:rPr lang="en-US" sz="2400" dirty="0" smtClean="0"/>
              <a:t>Help </a:t>
            </a:r>
            <a:r>
              <a:rPr lang="en-US" sz="2400" dirty="0"/>
              <a:t>predict what kind of questions to </a:t>
            </a:r>
            <a:r>
              <a:rPr lang="en-US" sz="2400" dirty="0" smtClean="0"/>
              <a:t>anticipate</a:t>
            </a:r>
          </a:p>
          <a:p>
            <a:pPr lvl="1"/>
            <a:r>
              <a:rPr lang="en-US" sz="2400" dirty="0" smtClean="0"/>
              <a:t>Alert </a:t>
            </a:r>
            <a:r>
              <a:rPr lang="en-US" sz="2400" dirty="0"/>
              <a:t>you </a:t>
            </a:r>
            <a:r>
              <a:rPr lang="en-US" sz="2400" dirty="0" smtClean="0"/>
              <a:t>to the </a:t>
            </a:r>
            <a:r>
              <a:rPr lang="en-US" sz="2400" dirty="0"/>
              <a:t>professors </a:t>
            </a:r>
            <a:r>
              <a:rPr lang="en-US" sz="2400" dirty="0" smtClean="0"/>
              <a:t>style</a:t>
            </a:r>
          </a:p>
          <a:p>
            <a:r>
              <a:rPr lang="en-US" sz="2800" dirty="0" smtClean="0"/>
              <a:t>Study Groups</a:t>
            </a:r>
            <a:endParaRPr lang="en-US" sz="2800" dirty="0"/>
          </a:p>
          <a:p>
            <a:pPr lvl="1"/>
            <a:endParaRPr lang="en-US" dirty="0" smtClean="0"/>
          </a:p>
          <a:p>
            <a:endParaRPr lang="en-US" dirty="0"/>
          </a:p>
        </p:txBody>
      </p:sp>
    </p:spTree>
    <p:extLst>
      <p:ext uri="{BB962C8B-B14F-4D97-AF65-F5344CB8AC3E}">
        <p14:creationId xmlns:p14="http://schemas.microsoft.com/office/powerpoint/2010/main" val="666418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endParaRPr lang="en-US" dirty="0"/>
          </a:p>
        </p:txBody>
      </p:sp>
      <p:sp>
        <p:nvSpPr>
          <p:cNvPr id="4" name="Title 3"/>
          <p:cNvSpPr>
            <a:spLocks noGrp="1"/>
          </p:cNvSpPr>
          <p:nvPr>
            <p:ph type="title"/>
          </p:nvPr>
        </p:nvSpPr>
        <p:spPr/>
        <p:txBody>
          <a:bodyPr>
            <a:normAutofit/>
          </a:bodyPr>
          <a:lstStyle/>
          <a:p>
            <a:r>
              <a:rPr lang="en-US" sz="4800" dirty="0" smtClean="0"/>
              <a:t>Visualization </a:t>
            </a:r>
            <a:endParaRPr lang="en-US" sz="4800" dirty="0"/>
          </a:p>
        </p:txBody>
      </p:sp>
    </p:spTree>
    <p:extLst>
      <p:ext uri="{BB962C8B-B14F-4D97-AF65-F5344CB8AC3E}">
        <p14:creationId xmlns:p14="http://schemas.microsoft.com/office/powerpoint/2010/main" val="37316217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400" dirty="0" smtClean="0"/>
              <a:t>Visualization</a:t>
            </a:r>
            <a:endParaRPr lang="en-US" sz="4400" dirty="0"/>
          </a:p>
        </p:txBody>
      </p:sp>
      <p:sp>
        <p:nvSpPr>
          <p:cNvPr id="5" name="Content Placeholder 4"/>
          <p:cNvSpPr>
            <a:spLocks noGrp="1"/>
          </p:cNvSpPr>
          <p:nvPr>
            <p:ph idx="1"/>
          </p:nvPr>
        </p:nvSpPr>
        <p:spPr/>
        <p:txBody>
          <a:bodyPr/>
          <a:lstStyle/>
          <a:p>
            <a:r>
              <a:rPr lang="en-US" sz="2800" dirty="0"/>
              <a:t>Mental visualization</a:t>
            </a:r>
          </a:p>
          <a:p>
            <a:r>
              <a:rPr lang="en-US" sz="2800" dirty="0"/>
              <a:t>Imagine yourself performing a specific activity without any physical </a:t>
            </a:r>
            <a:r>
              <a:rPr lang="en-US" sz="2800" dirty="0" smtClean="0"/>
              <a:t>movements</a:t>
            </a:r>
            <a:endParaRPr lang="en-US" sz="2800" dirty="0"/>
          </a:p>
          <a:p>
            <a:r>
              <a:rPr lang="en-US" sz="2800" dirty="0"/>
              <a:t>Probably find that your levels of stress and physical tension reduce while your confidence and performance levels increase</a:t>
            </a:r>
          </a:p>
          <a:p>
            <a:endParaRPr lang="en-US" dirty="0"/>
          </a:p>
        </p:txBody>
      </p:sp>
    </p:spTree>
    <p:extLst>
      <p:ext uri="{BB962C8B-B14F-4D97-AF65-F5344CB8AC3E}">
        <p14:creationId xmlns:p14="http://schemas.microsoft.com/office/powerpoint/2010/main" val="42306173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dirty="0"/>
          </a:p>
        </p:txBody>
      </p:sp>
      <p:sp>
        <p:nvSpPr>
          <p:cNvPr id="4" name="Title 3"/>
          <p:cNvSpPr>
            <a:spLocks noGrp="1"/>
          </p:cNvSpPr>
          <p:nvPr>
            <p:ph type="title"/>
          </p:nvPr>
        </p:nvSpPr>
        <p:spPr/>
        <p:txBody>
          <a:bodyPr>
            <a:normAutofit/>
          </a:bodyPr>
          <a:lstStyle/>
          <a:p>
            <a:r>
              <a:rPr lang="en-US" sz="4800" dirty="0" smtClean="0"/>
              <a:t>Relaxation</a:t>
            </a:r>
            <a:endParaRPr lang="en-US" sz="4800" dirty="0"/>
          </a:p>
        </p:txBody>
      </p:sp>
    </p:spTree>
    <p:extLst>
      <p:ext uri="{BB962C8B-B14F-4D97-AF65-F5344CB8AC3E}">
        <p14:creationId xmlns:p14="http://schemas.microsoft.com/office/powerpoint/2010/main" val="25837288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400" dirty="0" smtClean="0"/>
              <a:t>Relaxation</a:t>
            </a:r>
            <a:endParaRPr lang="en-US" dirty="0"/>
          </a:p>
        </p:txBody>
      </p:sp>
      <p:sp>
        <p:nvSpPr>
          <p:cNvPr id="5" name="Content Placeholder 4"/>
          <p:cNvSpPr>
            <a:spLocks noGrp="1"/>
          </p:cNvSpPr>
          <p:nvPr>
            <p:ph idx="1"/>
          </p:nvPr>
        </p:nvSpPr>
        <p:spPr/>
        <p:txBody>
          <a:bodyPr>
            <a:normAutofit/>
          </a:bodyPr>
          <a:lstStyle/>
          <a:p>
            <a:r>
              <a:rPr lang="en-US" sz="3200" dirty="0" smtClean="0"/>
              <a:t>Muscle relaxation</a:t>
            </a:r>
          </a:p>
          <a:p>
            <a:r>
              <a:rPr lang="en-US" sz="3200" dirty="0" smtClean="0"/>
              <a:t>Deep breathing</a:t>
            </a:r>
          </a:p>
          <a:p>
            <a:r>
              <a:rPr lang="en-US" sz="3200" dirty="0" smtClean="0"/>
              <a:t>Listening to calming music</a:t>
            </a:r>
            <a:endParaRPr lang="en-US" sz="3200"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3408618"/>
            <a:ext cx="3563143" cy="2333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660670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Accentuate the Positive </a:t>
            </a:r>
            <a:endParaRPr lang="en-US" dirty="0"/>
          </a:p>
        </p:txBody>
      </p:sp>
      <p:sp>
        <p:nvSpPr>
          <p:cNvPr id="3" name="Content Placeholder 2"/>
          <p:cNvSpPr>
            <a:spLocks noGrp="1"/>
          </p:cNvSpPr>
          <p:nvPr>
            <p:ph idx="1"/>
          </p:nvPr>
        </p:nvSpPr>
        <p:spPr/>
        <p:txBody>
          <a:bodyPr>
            <a:normAutofit fontScale="92500"/>
          </a:bodyPr>
          <a:lstStyle/>
          <a:p>
            <a:r>
              <a:rPr lang="en-US" sz="2200" dirty="0"/>
              <a:t>Control your thoughts</a:t>
            </a:r>
          </a:p>
          <a:p>
            <a:pPr lvl="1"/>
            <a:r>
              <a:rPr lang="en-US" sz="1600" dirty="0"/>
              <a:t>Focus your thoughts on the test, not on what others are doing</a:t>
            </a:r>
          </a:p>
          <a:p>
            <a:r>
              <a:rPr lang="en-US" sz="2200" dirty="0"/>
              <a:t>Eliminate negative self-talk</a:t>
            </a:r>
          </a:p>
          <a:p>
            <a:pPr lvl="1"/>
            <a:r>
              <a:rPr lang="en-US" sz="1600" dirty="0"/>
              <a:t>It may be useful to expect you will not know all the answers</a:t>
            </a:r>
          </a:p>
          <a:p>
            <a:r>
              <a:rPr lang="en-US" sz="2200" dirty="0"/>
              <a:t>See the test as an opportunity to learn</a:t>
            </a:r>
          </a:p>
          <a:p>
            <a:pPr lvl="1"/>
            <a:r>
              <a:rPr lang="en-US" sz="1600" dirty="0"/>
              <a:t>Not an opportunity to fail, but an opportunity to see what you have learned</a:t>
            </a:r>
          </a:p>
          <a:p>
            <a:r>
              <a:rPr lang="en-US" sz="2200" dirty="0"/>
              <a:t>See the test as a signpost</a:t>
            </a:r>
          </a:p>
          <a:p>
            <a:pPr lvl="1"/>
            <a:r>
              <a:rPr lang="en-US" sz="1600" dirty="0"/>
              <a:t>It’s not a win or lose-rather a signpost along the way to a greater goal</a:t>
            </a:r>
          </a:p>
          <a:p>
            <a:r>
              <a:rPr lang="en-US" sz="2200" dirty="0"/>
              <a:t>Give instructor a positive role</a:t>
            </a:r>
          </a:p>
          <a:p>
            <a:pPr lvl="1"/>
            <a:r>
              <a:rPr lang="en-US" sz="1600" dirty="0"/>
              <a:t>Engage your professors in your learning experience</a:t>
            </a:r>
          </a:p>
          <a:p>
            <a:r>
              <a:rPr lang="en-US" sz="2200" dirty="0"/>
              <a:t>Seek study partners</a:t>
            </a:r>
          </a:p>
          <a:p>
            <a:pPr lvl="1"/>
            <a:r>
              <a:rPr lang="en-US" sz="1600" dirty="0"/>
              <a:t>Don’t study with others who also have anxiety</a:t>
            </a:r>
          </a:p>
          <a:p>
            <a:r>
              <a:rPr lang="en-US" sz="2200" dirty="0"/>
              <a:t>Set yourself up for success</a:t>
            </a:r>
          </a:p>
          <a:p>
            <a:pPr lvl="1"/>
            <a:r>
              <a:rPr lang="en-US" sz="1600" dirty="0"/>
              <a:t>Know you are responsible for outcome-don’t assume failure before you have the chance to try</a:t>
            </a:r>
          </a:p>
          <a:p>
            <a:endParaRPr lang="en-US" dirty="0"/>
          </a:p>
        </p:txBody>
      </p:sp>
    </p:spTree>
    <p:extLst>
      <p:ext uri="{BB962C8B-B14F-4D97-AF65-F5344CB8AC3E}">
        <p14:creationId xmlns:p14="http://schemas.microsoft.com/office/powerpoint/2010/main" val="3095591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dirty="0"/>
          </a:p>
        </p:txBody>
      </p:sp>
      <p:sp>
        <p:nvSpPr>
          <p:cNvPr id="3" name="Title 2"/>
          <p:cNvSpPr>
            <a:spLocks noGrp="1"/>
          </p:cNvSpPr>
          <p:nvPr>
            <p:ph type="title"/>
          </p:nvPr>
        </p:nvSpPr>
        <p:spPr/>
        <p:txBody>
          <a:bodyPr>
            <a:normAutofit/>
          </a:bodyPr>
          <a:lstStyle/>
          <a:p>
            <a:r>
              <a:rPr lang="en-US" sz="4800" dirty="0" smtClean="0"/>
              <a:t>Types of Exams</a:t>
            </a:r>
            <a:endParaRPr lang="en-US" sz="4800" dirty="0"/>
          </a:p>
        </p:txBody>
      </p:sp>
    </p:spTree>
    <p:extLst>
      <p:ext uri="{BB962C8B-B14F-4D97-AF65-F5344CB8AC3E}">
        <p14:creationId xmlns:p14="http://schemas.microsoft.com/office/powerpoint/2010/main" val="10671337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Objective Tests</a:t>
            </a:r>
            <a:endParaRPr lang="en-US" sz="4800" dirty="0"/>
          </a:p>
        </p:txBody>
      </p:sp>
      <p:sp>
        <p:nvSpPr>
          <p:cNvPr id="3" name="Content Placeholder 2"/>
          <p:cNvSpPr>
            <a:spLocks noGrp="1"/>
          </p:cNvSpPr>
          <p:nvPr>
            <p:ph idx="1"/>
          </p:nvPr>
        </p:nvSpPr>
        <p:spPr/>
        <p:txBody>
          <a:bodyPr>
            <a:normAutofit/>
          </a:bodyPr>
          <a:lstStyle/>
          <a:p>
            <a:r>
              <a:rPr lang="en-US" sz="3200" dirty="0" smtClean="0"/>
              <a:t>Multiple choice, true-false, matching, fill-in-the-blank</a:t>
            </a:r>
          </a:p>
          <a:p>
            <a:r>
              <a:rPr lang="en-US" sz="3200" dirty="0" smtClean="0"/>
              <a:t>There is only one correct or best answer</a:t>
            </a:r>
          </a:p>
          <a:p>
            <a:r>
              <a:rPr lang="en-US" sz="3200" dirty="0" smtClean="0"/>
              <a:t>Need to use deep level processing, not just surface level</a:t>
            </a:r>
            <a:endParaRPr lang="en-US" sz="3200" dirty="0"/>
          </a:p>
        </p:txBody>
      </p:sp>
    </p:spTree>
    <p:extLst>
      <p:ext uri="{BB962C8B-B14F-4D97-AF65-F5344CB8AC3E}">
        <p14:creationId xmlns:p14="http://schemas.microsoft.com/office/powerpoint/2010/main" val="20235650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Subjective Tests</a:t>
            </a:r>
            <a:endParaRPr lang="en-US" sz="4800" dirty="0"/>
          </a:p>
        </p:txBody>
      </p:sp>
      <p:sp>
        <p:nvSpPr>
          <p:cNvPr id="3" name="Content Placeholder 2"/>
          <p:cNvSpPr>
            <a:spLocks noGrp="1"/>
          </p:cNvSpPr>
          <p:nvPr>
            <p:ph idx="1"/>
          </p:nvPr>
        </p:nvSpPr>
        <p:spPr/>
        <p:txBody>
          <a:bodyPr>
            <a:normAutofit/>
          </a:bodyPr>
          <a:lstStyle/>
          <a:p>
            <a:r>
              <a:rPr lang="en-US" sz="3200" dirty="0" smtClean="0"/>
              <a:t>Short answer &amp; essay</a:t>
            </a:r>
          </a:p>
          <a:p>
            <a:r>
              <a:rPr lang="en-US" sz="3200" dirty="0" smtClean="0"/>
              <a:t>Recall and organize what you have learned &amp; communicate to instructor</a:t>
            </a:r>
          </a:p>
          <a:p>
            <a:r>
              <a:rPr lang="en-US" sz="3200" dirty="0" smtClean="0"/>
              <a:t>Study for recall</a:t>
            </a:r>
          </a:p>
          <a:p>
            <a:r>
              <a:rPr lang="en-US" sz="3200" dirty="0" smtClean="0"/>
              <a:t>Deep level processing is essential</a:t>
            </a:r>
            <a:endParaRPr lang="en-US" sz="3200" dirty="0"/>
          </a:p>
        </p:txBody>
      </p:sp>
    </p:spTree>
    <p:extLst>
      <p:ext uri="{BB962C8B-B14F-4D97-AF65-F5344CB8AC3E}">
        <p14:creationId xmlns:p14="http://schemas.microsoft.com/office/powerpoint/2010/main" val="18525723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smtClean="0"/>
              <a:t>Take-home and Open-book Tests</a:t>
            </a:r>
            <a:endParaRPr lang="en-US" sz="4400" dirty="0"/>
          </a:p>
        </p:txBody>
      </p:sp>
      <p:sp>
        <p:nvSpPr>
          <p:cNvPr id="3" name="Content Placeholder 2"/>
          <p:cNvSpPr>
            <a:spLocks noGrp="1"/>
          </p:cNvSpPr>
          <p:nvPr>
            <p:ph idx="1"/>
          </p:nvPr>
        </p:nvSpPr>
        <p:spPr/>
        <p:txBody>
          <a:bodyPr/>
          <a:lstStyle/>
          <a:p>
            <a:r>
              <a:rPr lang="en-US" sz="3200" dirty="0"/>
              <a:t>Typically subjective</a:t>
            </a:r>
          </a:p>
          <a:p>
            <a:r>
              <a:rPr lang="en-US" sz="3200" dirty="0"/>
              <a:t>Solve problems, think, discover, and integrate a variety of concepts</a:t>
            </a:r>
          </a:p>
          <a:p>
            <a:r>
              <a:rPr lang="en-US" sz="3200" i="1" u="sng" dirty="0"/>
              <a:t>Performance expectations generally higher</a:t>
            </a:r>
          </a:p>
          <a:p>
            <a:r>
              <a:rPr lang="en-US" sz="3200" dirty="0"/>
              <a:t>See how well you can think</a:t>
            </a:r>
          </a:p>
          <a:p>
            <a:r>
              <a:rPr lang="en-US" sz="3200" dirty="0"/>
              <a:t>Don’t assume you don’t need to study</a:t>
            </a:r>
          </a:p>
          <a:p>
            <a:endParaRPr lang="en-US" dirty="0"/>
          </a:p>
        </p:txBody>
      </p:sp>
    </p:spTree>
    <p:extLst>
      <p:ext uri="{BB962C8B-B14F-4D97-AF65-F5344CB8AC3E}">
        <p14:creationId xmlns:p14="http://schemas.microsoft.com/office/powerpoint/2010/main" val="39703296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endParaRPr lang="en-US" dirty="0"/>
          </a:p>
        </p:txBody>
      </p:sp>
      <p:sp>
        <p:nvSpPr>
          <p:cNvPr id="4" name="Title 3"/>
          <p:cNvSpPr>
            <a:spLocks noGrp="1"/>
          </p:cNvSpPr>
          <p:nvPr>
            <p:ph type="title"/>
          </p:nvPr>
        </p:nvSpPr>
        <p:spPr/>
        <p:txBody>
          <a:bodyPr>
            <a:normAutofit/>
          </a:bodyPr>
          <a:lstStyle/>
          <a:p>
            <a:r>
              <a:rPr lang="en-US" sz="4800" dirty="0" smtClean="0"/>
              <a:t>Actually Taking the Test</a:t>
            </a:r>
            <a:endParaRPr lang="en-US" sz="4800" dirty="0"/>
          </a:p>
        </p:txBody>
      </p:sp>
    </p:spTree>
    <p:extLst>
      <p:ext uri="{BB962C8B-B14F-4D97-AF65-F5344CB8AC3E}">
        <p14:creationId xmlns:p14="http://schemas.microsoft.com/office/powerpoint/2010/main" val="25764888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800" dirty="0" smtClean="0"/>
              <a:t>Objective Test</a:t>
            </a:r>
            <a:endParaRPr lang="en-US" sz="4800" dirty="0"/>
          </a:p>
        </p:txBody>
      </p:sp>
      <p:sp>
        <p:nvSpPr>
          <p:cNvPr id="5" name="Content Placeholder 4"/>
          <p:cNvSpPr>
            <a:spLocks noGrp="1"/>
          </p:cNvSpPr>
          <p:nvPr>
            <p:ph idx="1"/>
          </p:nvPr>
        </p:nvSpPr>
        <p:spPr/>
        <p:txBody>
          <a:bodyPr/>
          <a:lstStyle/>
          <a:p>
            <a:r>
              <a:rPr lang="en-US" sz="3200" dirty="0"/>
              <a:t>Answer ones you are sure of</a:t>
            </a:r>
          </a:p>
          <a:p>
            <a:r>
              <a:rPr lang="en-US" sz="3200" dirty="0"/>
              <a:t>Try to answer questions before looking at options</a:t>
            </a:r>
          </a:p>
          <a:p>
            <a:r>
              <a:rPr lang="en-US" sz="3200" dirty="0"/>
              <a:t>Write down anything you may forget</a:t>
            </a:r>
          </a:p>
          <a:p>
            <a:r>
              <a:rPr lang="en-US" sz="3200" dirty="0"/>
              <a:t>Look for internal clues</a:t>
            </a:r>
          </a:p>
          <a:p>
            <a:r>
              <a:rPr lang="en-US" sz="3200" dirty="0"/>
              <a:t>T/F</a:t>
            </a:r>
            <a:r>
              <a:rPr lang="en-US" sz="3200" dirty="0" smtClean="0"/>
              <a:t>: Pay </a:t>
            </a:r>
            <a:r>
              <a:rPr lang="en-US" sz="3200" dirty="0"/>
              <a:t>attention to longer sentences or ones with 2 or more statements—everything needs to be true in order to be correct </a:t>
            </a:r>
          </a:p>
          <a:p>
            <a:endParaRPr lang="en-US" dirty="0"/>
          </a:p>
        </p:txBody>
      </p:sp>
    </p:spTree>
    <p:extLst>
      <p:ext uri="{BB962C8B-B14F-4D97-AF65-F5344CB8AC3E}">
        <p14:creationId xmlns:p14="http://schemas.microsoft.com/office/powerpoint/2010/main" val="42726602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Objective Tests</a:t>
            </a:r>
            <a:endParaRPr lang="en-US" sz="4800" dirty="0"/>
          </a:p>
        </p:txBody>
      </p:sp>
      <p:sp>
        <p:nvSpPr>
          <p:cNvPr id="3" name="Content Placeholder 2"/>
          <p:cNvSpPr>
            <a:spLocks noGrp="1"/>
          </p:cNvSpPr>
          <p:nvPr>
            <p:ph idx="1"/>
          </p:nvPr>
        </p:nvSpPr>
        <p:spPr/>
        <p:txBody>
          <a:bodyPr/>
          <a:lstStyle/>
          <a:p>
            <a:r>
              <a:rPr lang="en-US" sz="3200" dirty="0"/>
              <a:t>“Always, never, all, or none” are rarely correct</a:t>
            </a:r>
          </a:p>
          <a:p>
            <a:r>
              <a:rPr lang="en-US" sz="3200" dirty="0"/>
              <a:t>“Generally, often, some or most” are more likely to be correct</a:t>
            </a:r>
          </a:p>
          <a:p>
            <a:pPr marL="0" indent="0">
              <a:buNone/>
            </a:pPr>
            <a:endParaRPr lang="en-US" sz="3200" dirty="0"/>
          </a:p>
          <a:p>
            <a:r>
              <a:rPr lang="en-US" sz="3200" dirty="0"/>
              <a:t>Many of these tips are guessing strategies</a:t>
            </a:r>
          </a:p>
          <a:p>
            <a:endParaRPr lang="en-US" dirty="0"/>
          </a:p>
        </p:txBody>
      </p:sp>
    </p:spTree>
    <p:extLst>
      <p:ext uri="{BB962C8B-B14F-4D97-AF65-F5344CB8AC3E}">
        <p14:creationId xmlns:p14="http://schemas.microsoft.com/office/powerpoint/2010/main" val="9002312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Subjective Tests</a:t>
            </a:r>
            <a:endParaRPr lang="en-US" sz="4800" dirty="0"/>
          </a:p>
        </p:txBody>
      </p:sp>
      <p:sp>
        <p:nvSpPr>
          <p:cNvPr id="3" name="Content Placeholder 2"/>
          <p:cNvSpPr>
            <a:spLocks noGrp="1"/>
          </p:cNvSpPr>
          <p:nvPr>
            <p:ph idx="1"/>
          </p:nvPr>
        </p:nvSpPr>
        <p:spPr/>
        <p:txBody>
          <a:bodyPr/>
          <a:lstStyle/>
          <a:p>
            <a:r>
              <a:rPr lang="en-US" sz="3200" dirty="0" smtClean="0"/>
              <a:t>Make sure you understand the question</a:t>
            </a:r>
          </a:p>
          <a:p>
            <a:r>
              <a:rPr lang="en-US" sz="3200" dirty="0" smtClean="0"/>
              <a:t>Plan before you begin</a:t>
            </a:r>
          </a:p>
          <a:p>
            <a:r>
              <a:rPr lang="en-US" sz="3200" dirty="0"/>
              <a:t>Be brief, but make your point</a:t>
            </a:r>
          </a:p>
          <a:p>
            <a:r>
              <a:rPr lang="en-US" sz="3200" dirty="0"/>
              <a:t>Include transitions</a:t>
            </a:r>
          </a:p>
          <a:p>
            <a:r>
              <a:rPr lang="en-US" sz="3200" dirty="0"/>
              <a:t>Watch verb tenses</a:t>
            </a:r>
          </a:p>
          <a:p>
            <a:r>
              <a:rPr lang="en-US" sz="3200" dirty="0"/>
              <a:t>Reread if you have time</a:t>
            </a:r>
          </a:p>
          <a:p>
            <a:endParaRPr lang="en-US" dirty="0"/>
          </a:p>
        </p:txBody>
      </p:sp>
    </p:spTree>
    <p:extLst>
      <p:ext uri="{BB962C8B-B14F-4D97-AF65-F5344CB8AC3E}">
        <p14:creationId xmlns:p14="http://schemas.microsoft.com/office/powerpoint/2010/main" val="34731832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200400" y="1828800"/>
            <a:ext cx="5486400" cy="5853113"/>
          </a:xfrm>
        </p:spPr>
        <p:txBody>
          <a:bodyPr>
            <a:normAutofit/>
          </a:bodyPr>
          <a:lstStyle/>
          <a:p>
            <a:r>
              <a:rPr lang="en-US" dirty="0" smtClean="0"/>
              <a:t>Come to the UCC. </a:t>
            </a:r>
            <a:r>
              <a:rPr lang="en-US" dirty="0"/>
              <a:t>We have staff who are trained to assist students with such concerns in a supportive and confidential manner.</a:t>
            </a:r>
          </a:p>
          <a:p>
            <a:endParaRPr lang="en-US" dirty="0"/>
          </a:p>
        </p:txBody>
      </p:sp>
      <p:sp>
        <p:nvSpPr>
          <p:cNvPr id="4" name="Title 3"/>
          <p:cNvSpPr>
            <a:spLocks noGrp="1"/>
          </p:cNvSpPr>
          <p:nvPr>
            <p:ph type="title"/>
          </p:nvPr>
        </p:nvSpPr>
        <p:spPr>
          <a:xfrm>
            <a:off x="152400" y="2590800"/>
            <a:ext cx="2377440" cy="1371600"/>
          </a:xfrm>
        </p:spPr>
        <p:txBody>
          <a:bodyPr/>
          <a:lstStyle/>
          <a:p>
            <a:r>
              <a:rPr lang="en-US" dirty="0" smtClean="0"/>
              <a:t>If you still feel excessive anxiety…</a:t>
            </a:r>
            <a:endParaRPr lang="en-US" dirty="0"/>
          </a:p>
        </p:txBody>
      </p:sp>
      <p:sp>
        <p:nvSpPr>
          <p:cNvPr id="8" name="Text Placeholder 7"/>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373987568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p:txBody>
          <a:bodyPr/>
          <a:lstStyle/>
          <a:p>
            <a:endParaRPr lang="en-US" dirty="0"/>
          </a:p>
        </p:txBody>
      </p:sp>
      <p:sp>
        <p:nvSpPr>
          <p:cNvPr id="5" name="Title 4"/>
          <p:cNvSpPr>
            <a:spLocks noGrp="1"/>
          </p:cNvSpPr>
          <p:nvPr>
            <p:ph type="title"/>
          </p:nvPr>
        </p:nvSpPr>
        <p:spPr/>
        <p:txBody>
          <a:bodyPr>
            <a:normAutofit/>
          </a:bodyPr>
          <a:lstStyle/>
          <a:p>
            <a:r>
              <a:rPr lang="en-US" sz="5400" dirty="0" smtClean="0"/>
              <a:t>Thank you!</a:t>
            </a:r>
            <a:endParaRPr lang="en-US" sz="5400" dirty="0"/>
          </a:p>
        </p:txBody>
      </p:sp>
    </p:spTree>
    <p:extLst>
      <p:ext uri="{BB962C8B-B14F-4D97-AF65-F5344CB8AC3E}">
        <p14:creationId xmlns:p14="http://schemas.microsoft.com/office/powerpoint/2010/main" val="326886895"/>
      </p:ext>
    </p:extLst>
  </p:cSld>
  <p:clrMapOvr>
    <a:masterClrMapping/>
  </p:clrMapOvr>
  <p:timing>
    <p:tnLst>
      <p:par>
        <p:cTn id="1" dur="indefinite" restart="never" nodeType="tmRoot"/>
      </p:par>
    </p:tnLst>
  </p:timing>
</p:sld>
</file>

<file path=ppt/theme/theme1.xml><?xml version="1.0" encoding="utf-8"?>
<a:theme xmlns:a="http://schemas.openxmlformats.org/drawingml/2006/main" name="Thatch">
  <a:themeElements>
    <a:clrScheme name="Thatch">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Median">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hatch">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210</TotalTime>
  <Words>2239</Words>
  <Application>Microsoft Office PowerPoint</Application>
  <PresentationFormat>On-screen Show (4:3)</PresentationFormat>
  <Paragraphs>293</Paragraphs>
  <Slides>34</Slides>
  <Notes>34</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Thatch</vt:lpstr>
      <vt:lpstr>Test Taking/Test Anxiety</vt:lpstr>
      <vt:lpstr>University Counseling Center (UCC)</vt:lpstr>
      <vt:lpstr>UCC Services </vt:lpstr>
      <vt:lpstr>Topics</vt:lpstr>
      <vt:lpstr>Who feels good about doing poorly on an exam?</vt:lpstr>
      <vt:lpstr>What is test anxiety?</vt:lpstr>
      <vt:lpstr>Test Anxiety</vt:lpstr>
      <vt:lpstr>What is Test Anxiety?</vt:lpstr>
      <vt:lpstr>Arousal and Anxiety</vt:lpstr>
      <vt:lpstr>So, when does test anxiety turn bad?</vt:lpstr>
      <vt:lpstr>Causes of Test Anxiety</vt:lpstr>
      <vt:lpstr>Several Common Sources</vt:lpstr>
      <vt:lpstr>Test Taking</vt:lpstr>
      <vt:lpstr>Preparing for Success</vt:lpstr>
      <vt:lpstr>Preparing for Success </vt:lpstr>
      <vt:lpstr>Tips and Techniques for Getting Prepared!</vt:lpstr>
      <vt:lpstr>Additional Tips and Techniques for Getting Prepared </vt:lpstr>
      <vt:lpstr>Additional Preparations</vt:lpstr>
      <vt:lpstr>Study Techniques</vt:lpstr>
      <vt:lpstr>Visualization </vt:lpstr>
      <vt:lpstr>Visualization</vt:lpstr>
      <vt:lpstr>Relaxation</vt:lpstr>
      <vt:lpstr>Relaxation</vt:lpstr>
      <vt:lpstr>Accentuate the Positive </vt:lpstr>
      <vt:lpstr>Types of Exams</vt:lpstr>
      <vt:lpstr>Objective Tests</vt:lpstr>
      <vt:lpstr>Subjective Tests</vt:lpstr>
      <vt:lpstr>Take-home and Open-book Tests</vt:lpstr>
      <vt:lpstr>Actually Taking the Test</vt:lpstr>
      <vt:lpstr>Objective Test</vt:lpstr>
      <vt:lpstr>Objective Tests</vt:lpstr>
      <vt:lpstr>Subjective Tests</vt:lpstr>
      <vt:lpstr>If you still feel excessive anxiety…</vt:lpstr>
      <vt:lpstr>Thank you!</vt:lpstr>
    </vt:vector>
  </TitlesOfParts>
  <Company>Western Illinois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 Taking/Test Anxiety</dc:title>
  <dc:creator>user</dc:creator>
  <cp:lastModifiedBy>user</cp:lastModifiedBy>
  <cp:revision>34</cp:revision>
  <cp:lastPrinted>2015-10-06T17:14:35Z</cp:lastPrinted>
  <dcterms:created xsi:type="dcterms:W3CDTF">2015-09-29T19:07:38Z</dcterms:created>
  <dcterms:modified xsi:type="dcterms:W3CDTF">2016-03-02T15:19:54Z</dcterms:modified>
</cp:coreProperties>
</file>